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6" r:id="rId2"/>
    <p:sldId id="256" r:id="rId3"/>
    <p:sldId id="275" r:id="rId4"/>
    <p:sldId id="274" r:id="rId5"/>
    <p:sldId id="273" r:id="rId6"/>
    <p:sldId id="272" r:id="rId7"/>
    <p:sldId id="271" r:id="rId8"/>
    <p:sldId id="270" r:id="rId9"/>
    <p:sldId id="278" r:id="rId10"/>
    <p:sldId id="277" r:id="rId11"/>
    <p:sldId id="279" r:id="rId12"/>
    <p:sldId id="281" r:id="rId13"/>
    <p:sldId id="269" r:id="rId14"/>
    <p:sldId id="282" r:id="rId15"/>
    <p:sldId id="267" r:id="rId16"/>
    <p:sldId id="280" r:id="rId17"/>
    <p:sldId id="266" r:id="rId18"/>
    <p:sldId id="265" r:id="rId19"/>
    <p:sldId id="264" r:id="rId20"/>
    <p:sldId id="263" r:id="rId21"/>
    <p:sldId id="262" r:id="rId22"/>
    <p:sldId id="261" r:id="rId23"/>
    <p:sldId id="260" r:id="rId24"/>
    <p:sldId id="257" r:id="rId25"/>
    <p:sldId id="259" r:id="rId26"/>
    <p:sldId id="25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7" d="100"/>
          <a:sy n="87" d="100"/>
        </p:scale>
        <p:origin x="40" y="1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00A52C-79CA-4600-B2B5-06A99BDB7CE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45FB3182-17C6-4F6F-BA27-55C0B65D985E}">
      <dgm:prSet phldrT="[文本]"/>
      <dgm:spPr/>
      <dgm:t>
        <a:bodyPr/>
        <a:lstStyle/>
        <a:p>
          <a:r>
            <a:rPr lang="zh-CN" altLang="en-US" dirty="0">
              <a:solidFill>
                <a:schemeClr val="accent1">
                  <a:lumMod val="75000"/>
                </a:schemeClr>
              </a:solidFill>
            </a:rPr>
            <a:t>起步</a:t>
          </a:r>
        </a:p>
      </dgm:t>
    </dgm:pt>
    <dgm:pt modelId="{0266255E-0FA8-4E4B-8D3F-B5F79C13F3ED}" type="parTrans" cxnId="{D4922B9E-2310-4C1D-ABED-018C9A5AFC01}">
      <dgm:prSet/>
      <dgm:spPr/>
      <dgm:t>
        <a:bodyPr/>
        <a:lstStyle/>
        <a:p>
          <a:endParaRPr lang="zh-CN" altLang="en-US"/>
        </a:p>
      </dgm:t>
    </dgm:pt>
    <dgm:pt modelId="{D2BAF743-79B1-4FCF-A80C-304F31BB361B}" type="sibTrans" cxnId="{D4922B9E-2310-4C1D-ABED-018C9A5AFC01}">
      <dgm:prSet/>
      <dgm:spPr/>
      <dgm:t>
        <a:bodyPr/>
        <a:lstStyle/>
        <a:p>
          <a:endParaRPr lang="zh-CN" altLang="en-US"/>
        </a:p>
      </dgm:t>
    </dgm:pt>
    <dgm:pt modelId="{A0B57CE7-FF67-40D4-85B4-9EC6A89607C3}">
      <dgm:prSet phldrT="[文本]"/>
      <dgm:spPr/>
      <dgm:t>
        <a:bodyPr/>
        <a:lstStyle/>
        <a:p>
          <a:r>
            <a:rPr lang="zh-CN" altLang="en-US" dirty="0">
              <a:solidFill>
                <a:schemeClr val="accent1">
                  <a:lumMod val="75000"/>
                </a:schemeClr>
              </a:solidFill>
            </a:rPr>
            <a:t>熟练</a:t>
          </a:r>
        </a:p>
      </dgm:t>
    </dgm:pt>
    <dgm:pt modelId="{A5C4CA02-EEFB-4669-9680-4590F4A0161D}" type="parTrans" cxnId="{C554EAAF-0396-45CF-8905-32278DCFCC5A}">
      <dgm:prSet/>
      <dgm:spPr/>
      <dgm:t>
        <a:bodyPr/>
        <a:lstStyle/>
        <a:p>
          <a:endParaRPr lang="zh-CN" altLang="en-US"/>
        </a:p>
      </dgm:t>
    </dgm:pt>
    <dgm:pt modelId="{575B38CA-98D8-4015-A85B-CA79F680A644}" type="sibTrans" cxnId="{C554EAAF-0396-45CF-8905-32278DCFCC5A}">
      <dgm:prSet/>
      <dgm:spPr/>
      <dgm:t>
        <a:bodyPr/>
        <a:lstStyle/>
        <a:p>
          <a:endParaRPr lang="zh-CN" altLang="en-US"/>
        </a:p>
      </dgm:t>
    </dgm:pt>
    <dgm:pt modelId="{53D36DB0-D3DE-471B-BAED-4D3A332EE8C6}">
      <dgm:prSet phldrT="[文本]"/>
      <dgm:spPr/>
      <dgm:t>
        <a:bodyPr/>
        <a:lstStyle/>
        <a:p>
          <a:r>
            <a:rPr lang="zh-CN" altLang="en-US" dirty="0">
              <a:solidFill>
                <a:schemeClr val="accent1">
                  <a:lumMod val="75000"/>
                </a:schemeClr>
              </a:solidFill>
            </a:rPr>
            <a:t>实现</a:t>
          </a:r>
        </a:p>
      </dgm:t>
    </dgm:pt>
    <dgm:pt modelId="{61B04080-0FF1-4A7D-B08B-50BC36AC3794}" type="parTrans" cxnId="{BA25E843-58AD-4964-A28A-D97656B7B07F}">
      <dgm:prSet/>
      <dgm:spPr/>
      <dgm:t>
        <a:bodyPr/>
        <a:lstStyle/>
        <a:p>
          <a:endParaRPr lang="zh-CN" altLang="en-US"/>
        </a:p>
      </dgm:t>
    </dgm:pt>
    <dgm:pt modelId="{48214C1D-A3B1-4907-81DD-BA710BC7B8C2}" type="sibTrans" cxnId="{BA25E843-58AD-4964-A28A-D97656B7B07F}">
      <dgm:prSet/>
      <dgm:spPr/>
      <dgm:t>
        <a:bodyPr/>
        <a:lstStyle/>
        <a:p>
          <a:endParaRPr lang="zh-CN" altLang="en-US"/>
        </a:p>
      </dgm:t>
    </dgm:pt>
    <dgm:pt modelId="{67608043-D205-448B-9D40-31624B7B5EE1}" type="pres">
      <dgm:prSet presAssocID="{CD00A52C-79CA-4600-B2B5-06A99BDB7CEC}" presName="rootnode" presStyleCnt="0">
        <dgm:presLayoutVars>
          <dgm:chMax/>
          <dgm:chPref/>
          <dgm:dir/>
          <dgm:animLvl val="lvl"/>
        </dgm:presLayoutVars>
      </dgm:prSet>
      <dgm:spPr/>
    </dgm:pt>
    <dgm:pt modelId="{157630EA-B31A-41D4-B9AC-90783656253F}" type="pres">
      <dgm:prSet presAssocID="{45FB3182-17C6-4F6F-BA27-55C0B65D985E}" presName="composite" presStyleCnt="0"/>
      <dgm:spPr/>
    </dgm:pt>
    <dgm:pt modelId="{71FAE8C7-4F56-4CCD-8EEA-2730FD9A3095}" type="pres">
      <dgm:prSet presAssocID="{45FB3182-17C6-4F6F-BA27-55C0B65D985E}" presName="LShape" presStyleLbl="alignNode1" presStyleIdx="0" presStyleCnt="5"/>
      <dgm:spPr/>
    </dgm:pt>
    <dgm:pt modelId="{065CABC6-FA9C-40D7-9DFB-6089D39CDA55}" type="pres">
      <dgm:prSet presAssocID="{45FB3182-17C6-4F6F-BA27-55C0B65D985E}" presName="ParentText" presStyleLbl="revTx" presStyleIdx="0" presStyleCnt="3">
        <dgm:presLayoutVars>
          <dgm:chMax val="0"/>
          <dgm:chPref val="0"/>
          <dgm:bulletEnabled val="1"/>
        </dgm:presLayoutVars>
      </dgm:prSet>
      <dgm:spPr/>
    </dgm:pt>
    <dgm:pt modelId="{24073EA6-5D9F-4CBE-B199-695A0CAC322A}" type="pres">
      <dgm:prSet presAssocID="{45FB3182-17C6-4F6F-BA27-55C0B65D985E}" presName="Triangle" presStyleLbl="alignNode1" presStyleIdx="1" presStyleCnt="5"/>
      <dgm:spPr/>
    </dgm:pt>
    <dgm:pt modelId="{80040718-C57A-4298-B582-ECACB693832B}" type="pres">
      <dgm:prSet presAssocID="{D2BAF743-79B1-4FCF-A80C-304F31BB361B}" presName="sibTrans" presStyleCnt="0"/>
      <dgm:spPr/>
    </dgm:pt>
    <dgm:pt modelId="{32BD5E71-449B-406B-94C1-694C530263F9}" type="pres">
      <dgm:prSet presAssocID="{D2BAF743-79B1-4FCF-A80C-304F31BB361B}" presName="space" presStyleCnt="0"/>
      <dgm:spPr/>
    </dgm:pt>
    <dgm:pt modelId="{4B1A3190-1DA4-4C2D-8CD8-96C6B34E8537}" type="pres">
      <dgm:prSet presAssocID="{A0B57CE7-FF67-40D4-85B4-9EC6A89607C3}" presName="composite" presStyleCnt="0"/>
      <dgm:spPr/>
    </dgm:pt>
    <dgm:pt modelId="{0BD138DE-D7F2-4CFB-85AA-BB60C79F6742}" type="pres">
      <dgm:prSet presAssocID="{A0B57CE7-FF67-40D4-85B4-9EC6A89607C3}" presName="LShape" presStyleLbl="alignNode1" presStyleIdx="2" presStyleCnt="5"/>
      <dgm:spPr/>
    </dgm:pt>
    <dgm:pt modelId="{304B6D87-0BE0-4980-B269-ABF20B750DBA}" type="pres">
      <dgm:prSet presAssocID="{A0B57CE7-FF67-40D4-85B4-9EC6A89607C3}" presName="ParentText" presStyleLbl="revTx" presStyleIdx="1" presStyleCnt="3">
        <dgm:presLayoutVars>
          <dgm:chMax val="0"/>
          <dgm:chPref val="0"/>
          <dgm:bulletEnabled val="1"/>
        </dgm:presLayoutVars>
      </dgm:prSet>
      <dgm:spPr/>
    </dgm:pt>
    <dgm:pt modelId="{EF732704-2F85-488B-8F3B-4B7807D4B25F}" type="pres">
      <dgm:prSet presAssocID="{A0B57CE7-FF67-40D4-85B4-9EC6A89607C3}" presName="Triangle" presStyleLbl="alignNode1" presStyleIdx="3" presStyleCnt="5"/>
      <dgm:spPr/>
    </dgm:pt>
    <dgm:pt modelId="{B623F949-73B6-4C57-9379-875B0B83ABBB}" type="pres">
      <dgm:prSet presAssocID="{575B38CA-98D8-4015-A85B-CA79F680A644}" presName="sibTrans" presStyleCnt="0"/>
      <dgm:spPr/>
    </dgm:pt>
    <dgm:pt modelId="{B21781FA-31D2-4DA3-96E6-785AC47F6D3F}" type="pres">
      <dgm:prSet presAssocID="{575B38CA-98D8-4015-A85B-CA79F680A644}" presName="space" presStyleCnt="0"/>
      <dgm:spPr/>
    </dgm:pt>
    <dgm:pt modelId="{8AB487E5-9AAD-498F-B5DD-C8534B6B23AC}" type="pres">
      <dgm:prSet presAssocID="{53D36DB0-D3DE-471B-BAED-4D3A332EE8C6}" presName="composite" presStyleCnt="0"/>
      <dgm:spPr/>
    </dgm:pt>
    <dgm:pt modelId="{A2E88EC4-6298-492B-AB5E-1A783367E83A}" type="pres">
      <dgm:prSet presAssocID="{53D36DB0-D3DE-471B-BAED-4D3A332EE8C6}" presName="LShape" presStyleLbl="alignNode1" presStyleIdx="4" presStyleCnt="5"/>
      <dgm:spPr/>
    </dgm:pt>
    <dgm:pt modelId="{F990867E-1A1F-45E8-ABC5-AA9DAF42B9A3}" type="pres">
      <dgm:prSet presAssocID="{53D36DB0-D3DE-471B-BAED-4D3A332EE8C6}" presName="ParentText" presStyleLbl="revTx" presStyleIdx="2" presStyleCnt="3">
        <dgm:presLayoutVars>
          <dgm:chMax val="0"/>
          <dgm:chPref val="0"/>
          <dgm:bulletEnabled val="1"/>
        </dgm:presLayoutVars>
      </dgm:prSet>
      <dgm:spPr/>
    </dgm:pt>
  </dgm:ptLst>
  <dgm:cxnLst>
    <dgm:cxn modelId="{D506D632-69E8-45FD-B6AC-99813EF08EFE}" type="presOf" srcId="{45FB3182-17C6-4F6F-BA27-55C0B65D985E}" destId="{065CABC6-FA9C-40D7-9DFB-6089D39CDA55}" srcOrd="0" destOrd="0" presId="urn:microsoft.com/office/officeart/2009/3/layout/StepUpProcess"/>
    <dgm:cxn modelId="{BA25E843-58AD-4964-A28A-D97656B7B07F}" srcId="{CD00A52C-79CA-4600-B2B5-06A99BDB7CEC}" destId="{53D36DB0-D3DE-471B-BAED-4D3A332EE8C6}" srcOrd="2" destOrd="0" parTransId="{61B04080-0FF1-4A7D-B08B-50BC36AC3794}" sibTransId="{48214C1D-A3B1-4907-81DD-BA710BC7B8C2}"/>
    <dgm:cxn modelId="{D4922B9E-2310-4C1D-ABED-018C9A5AFC01}" srcId="{CD00A52C-79CA-4600-B2B5-06A99BDB7CEC}" destId="{45FB3182-17C6-4F6F-BA27-55C0B65D985E}" srcOrd="0" destOrd="0" parTransId="{0266255E-0FA8-4E4B-8D3F-B5F79C13F3ED}" sibTransId="{D2BAF743-79B1-4FCF-A80C-304F31BB361B}"/>
    <dgm:cxn modelId="{C554EAAF-0396-45CF-8905-32278DCFCC5A}" srcId="{CD00A52C-79CA-4600-B2B5-06A99BDB7CEC}" destId="{A0B57CE7-FF67-40D4-85B4-9EC6A89607C3}" srcOrd="1" destOrd="0" parTransId="{A5C4CA02-EEFB-4669-9680-4590F4A0161D}" sibTransId="{575B38CA-98D8-4015-A85B-CA79F680A644}"/>
    <dgm:cxn modelId="{864DDDBC-899B-4858-B12C-7542F3F241E4}" type="presOf" srcId="{A0B57CE7-FF67-40D4-85B4-9EC6A89607C3}" destId="{304B6D87-0BE0-4980-B269-ABF20B750DBA}" srcOrd="0" destOrd="0" presId="urn:microsoft.com/office/officeart/2009/3/layout/StepUpProcess"/>
    <dgm:cxn modelId="{830690CA-8A07-4A97-9107-7708953D30BF}" type="presOf" srcId="{CD00A52C-79CA-4600-B2B5-06A99BDB7CEC}" destId="{67608043-D205-448B-9D40-31624B7B5EE1}" srcOrd="0" destOrd="0" presId="urn:microsoft.com/office/officeart/2009/3/layout/StepUpProcess"/>
    <dgm:cxn modelId="{EA15B6FB-54FB-40CE-A48A-7E99D6D792F1}" type="presOf" srcId="{53D36DB0-D3DE-471B-BAED-4D3A332EE8C6}" destId="{F990867E-1A1F-45E8-ABC5-AA9DAF42B9A3}" srcOrd="0" destOrd="0" presId="urn:microsoft.com/office/officeart/2009/3/layout/StepUpProcess"/>
    <dgm:cxn modelId="{0E135A66-F35A-431E-A8D3-8CA8F466D9F0}" type="presParOf" srcId="{67608043-D205-448B-9D40-31624B7B5EE1}" destId="{157630EA-B31A-41D4-B9AC-90783656253F}" srcOrd="0" destOrd="0" presId="urn:microsoft.com/office/officeart/2009/3/layout/StepUpProcess"/>
    <dgm:cxn modelId="{F1573E32-FBE7-45BE-93E2-5F1EA5862601}" type="presParOf" srcId="{157630EA-B31A-41D4-B9AC-90783656253F}" destId="{71FAE8C7-4F56-4CCD-8EEA-2730FD9A3095}" srcOrd="0" destOrd="0" presId="urn:microsoft.com/office/officeart/2009/3/layout/StepUpProcess"/>
    <dgm:cxn modelId="{FE83EE51-B7B8-4447-A688-16BEA4AF3DB2}" type="presParOf" srcId="{157630EA-B31A-41D4-B9AC-90783656253F}" destId="{065CABC6-FA9C-40D7-9DFB-6089D39CDA55}" srcOrd="1" destOrd="0" presId="urn:microsoft.com/office/officeart/2009/3/layout/StepUpProcess"/>
    <dgm:cxn modelId="{5B7371B5-17E5-4AE5-AFE6-27A321ED0712}" type="presParOf" srcId="{157630EA-B31A-41D4-B9AC-90783656253F}" destId="{24073EA6-5D9F-4CBE-B199-695A0CAC322A}" srcOrd="2" destOrd="0" presId="urn:microsoft.com/office/officeart/2009/3/layout/StepUpProcess"/>
    <dgm:cxn modelId="{686ED9AA-65E0-4DF9-89F1-5EB463650CCA}" type="presParOf" srcId="{67608043-D205-448B-9D40-31624B7B5EE1}" destId="{80040718-C57A-4298-B582-ECACB693832B}" srcOrd="1" destOrd="0" presId="urn:microsoft.com/office/officeart/2009/3/layout/StepUpProcess"/>
    <dgm:cxn modelId="{AE758377-28D4-4E81-8AC0-F4854E337821}" type="presParOf" srcId="{80040718-C57A-4298-B582-ECACB693832B}" destId="{32BD5E71-449B-406B-94C1-694C530263F9}" srcOrd="0" destOrd="0" presId="urn:microsoft.com/office/officeart/2009/3/layout/StepUpProcess"/>
    <dgm:cxn modelId="{D8D872F0-B973-47DF-9AC2-527DC9089B36}" type="presParOf" srcId="{67608043-D205-448B-9D40-31624B7B5EE1}" destId="{4B1A3190-1DA4-4C2D-8CD8-96C6B34E8537}" srcOrd="2" destOrd="0" presId="urn:microsoft.com/office/officeart/2009/3/layout/StepUpProcess"/>
    <dgm:cxn modelId="{A35A76B2-10E3-47F2-8106-6DAC593A8ED0}" type="presParOf" srcId="{4B1A3190-1DA4-4C2D-8CD8-96C6B34E8537}" destId="{0BD138DE-D7F2-4CFB-85AA-BB60C79F6742}" srcOrd="0" destOrd="0" presId="urn:microsoft.com/office/officeart/2009/3/layout/StepUpProcess"/>
    <dgm:cxn modelId="{4619AB7F-8265-40F3-84BC-1577BC2BEEA9}" type="presParOf" srcId="{4B1A3190-1DA4-4C2D-8CD8-96C6B34E8537}" destId="{304B6D87-0BE0-4980-B269-ABF20B750DBA}" srcOrd="1" destOrd="0" presId="urn:microsoft.com/office/officeart/2009/3/layout/StepUpProcess"/>
    <dgm:cxn modelId="{308DF9F4-10A9-4D80-8802-45BE43D58607}" type="presParOf" srcId="{4B1A3190-1DA4-4C2D-8CD8-96C6B34E8537}" destId="{EF732704-2F85-488B-8F3B-4B7807D4B25F}" srcOrd="2" destOrd="0" presId="urn:microsoft.com/office/officeart/2009/3/layout/StepUpProcess"/>
    <dgm:cxn modelId="{F8987B8E-5E42-4471-8738-FE45EBBF45A8}" type="presParOf" srcId="{67608043-D205-448B-9D40-31624B7B5EE1}" destId="{B623F949-73B6-4C57-9379-875B0B83ABBB}" srcOrd="3" destOrd="0" presId="urn:microsoft.com/office/officeart/2009/3/layout/StepUpProcess"/>
    <dgm:cxn modelId="{F36DCA89-1341-4D87-9A07-83E2F536729A}" type="presParOf" srcId="{B623F949-73B6-4C57-9379-875B0B83ABBB}" destId="{B21781FA-31D2-4DA3-96E6-785AC47F6D3F}" srcOrd="0" destOrd="0" presId="urn:microsoft.com/office/officeart/2009/3/layout/StepUpProcess"/>
    <dgm:cxn modelId="{D87AB816-5730-409D-BC34-F19E0956ACDA}" type="presParOf" srcId="{67608043-D205-448B-9D40-31624B7B5EE1}" destId="{8AB487E5-9AAD-498F-B5DD-C8534B6B23AC}" srcOrd="4" destOrd="0" presId="urn:microsoft.com/office/officeart/2009/3/layout/StepUpProcess"/>
    <dgm:cxn modelId="{C1E7CE7D-D0A9-4189-8663-BA98E72ECE45}" type="presParOf" srcId="{8AB487E5-9AAD-498F-B5DD-C8534B6B23AC}" destId="{A2E88EC4-6298-492B-AB5E-1A783367E83A}" srcOrd="0" destOrd="0" presId="urn:microsoft.com/office/officeart/2009/3/layout/StepUpProcess"/>
    <dgm:cxn modelId="{DD3E8557-554E-435C-9DF9-1112AD7BF8A3}" type="presParOf" srcId="{8AB487E5-9AAD-498F-B5DD-C8534B6B23AC}" destId="{F990867E-1A1F-45E8-ABC5-AA9DAF42B9A3}"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AE8C7-4F56-4CCD-8EEA-2730FD9A3095}">
      <dsp:nvSpPr>
        <dsp:cNvPr id="0" name=""/>
        <dsp:cNvSpPr/>
      </dsp:nvSpPr>
      <dsp:spPr>
        <a:xfrm rot="5400000">
          <a:off x="92382" y="230638"/>
          <a:ext cx="275222" cy="457963"/>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5CABC6-FA9C-40D7-9DFB-6089D39CDA55}">
      <dsp:nvSpPr>
        <dsp:cNvPr id="0" name=""/>
        <dsp:cNvSpPr/>
      </dsp:nvSpPr>
      <dsp:spPr>
        <a:xfrm>
          <a:off x="46441" y="367470"/>
          <a:ext cx="413452" cy="362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kern="1200" dirty="0">
              <a:solidFill>
                <a:schemeClr val="accent1">
                  <a:lumMod val="75000"/>
                </a:schemeClr>
              </a:solidFill>
            </a:rPr>
            <a:t>起步</a:t>
          </a:r>
        </a:p>
      </dsp:txBody>
      <dsp:txXfrm>
        <a:off x="46441" y="367470"/>
        <a:ext cx="413452" cy="362415"/>
      </dsp:txXfrm>
    </dsp:sp>
    <dsp:sp modelId="{24073EA6-5D9F-4CBE-B199-695A0CAC322A}">
      <dsp:nvSpPr>
        <dsp:cNvPr id="0" name=""/>
        <dsp:cNvSpPr/>
      </dsp:nvSpPr>
      <dsp:spPr>
        <a:xfrm>
          <a:off x="381883" y="196922"/>
          <a:ext cx="78009" cy="78009"/>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D138DE-D7F2-4CFB-85AA-BB60C79F6742}">
      <dsp:nvSpPr>
        <dsp:cNvPr id="0" name=""/>
        <dsp:cNvSpPr/>
      </dsp:nvSpPr>
      <dsp:spPr>
        <a:xfrm rot="5400000">
          <a:off x="598529" y="105391"/>
          <a:ext cx="275222" cy="457963"/>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4B6D87-0BE0-4980-B269-ABF20B750DBA}">
      <dsp:nvSpPr>
        <dsp:cNvPr id="0" name=""/>
        <dsp:cNvSpPr/>
      </dsp:nvSpPr>
      <dsp:spPr>
        <a:xfrm>
          <a:off x="552587" y="242224"/>
          <a:ext cx="413452" cy="362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kern="1200" dirty="0">
              <a:solidFill>
                <a:schemeClr val="accent1">
                  <a:lumMod val="75000"/>
                </a:schemeClr>
              </a:solidFill>
            </a:rPr>
            <a:t>熟练</a:t>
          </a:r>
        </a:p>
      </dsp:txBody>
      <dsp:txXfrm>
        <a:off x="552587" y="242224"/>
        <a:ext cx="413452" cy="362415"/>
      </dsp:txXfrm>
    </dsp:sp>
    <dsp:sp modelId="{EF732704-2F85-488B-8F3B-4B7807D4B25F}">
      <dsp:nvSpPr>
        <dsp:cNvPr id="0" name=""/>
        <dsp:cNvSpPr/>
      </dsp:nvSpPr>
      <dsp:spPr>
        <a:xfrm>
          <a:off x="888030" y="71675"/>
          <a:ext cx="78009" cy="78009"/>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E88EC4-6298-492B-AB5E-1A783367E83A}">
      <dsp:nvSpPr>
        <dsp:cNvPr id="0" name=""/>
        <dsp:cNvSpPr/>
      </dsp:nvSpPr>
      <dsp:spPr>
        <a:xfrm rot="5400000">
          <a:off x="1104675" y="-19854"/>
          <a:ext cx="275222" cy="457963"/>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0867E-1A1F-45E8-ABC5-AA9DAF42B9A3}">
      <dsp:nvSpPr>
        <dsp:cNvPr id="0" name=""/>
        <dsp:cNvSpPr/>
      </dsp:nvSpPr>
      <dsp:spPr>
        <a:xfrm>
          <a:off x="1058734" y="116977"/>
          <a:ext cx="413452" cy="362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kern="1200" dirty="0">
              <a:solidFill>
                <a:schemeClr val="accent1">
                  <a:lumMod val="75000"/>
                </a:schemeClr>
              </a:solidFill>
            </a:rPr>
            <a:t>实现</a:t>
          </a:r>
        </a:p>
      </dsp:txBody>
      <dsp:txXfrm>
        <a:off x="1058734" y="116977"/>
        <a:ext cx="413452" cy="36241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sv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svg"/><Relationship Id="rId4" Type="http://schemas.openxmlformats.org/officeDocument/2006/relationships/diagramData" Target="../diagrams/data1.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flip="none" rotWithShape="1">
          <a:gsLst>
            <a:gs pos="90000">
              <a:schemeClr val="accent4">
                <a:lumMod val="20000"/>
                <a:lumOff val="80000"/>
              </a:schemeClr>
            </a:gs>
            <a:gs pos="90000">
              <a:schemeClr val="accent1">
                <a:lumMod val="60000"/>
                <a:lumOff val="40000"/>
              </a:schemeClr>
            </a:gs>
            <a:gs pos="100000">
              <a:schemeClr val="accent5">
                <a:lumMod val="45000"/>
                <a:lumOff val="55000"/>
              </a:schemeClr>
            </a:gs>
            <a:gs pos="100000">
              <a:schemeClr val="accent6">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55B5139-9B63-30A0-840A-9449FA0BA5D3}"/>
              </a:ext>
            </a:extLst>
          </p:cNvPr>
          <p:cNvSpPr txBox="1">
            <a:spLocks/>
          </p:cNvSpPr>
          <p:nvPr userDrawn="1"/>
        </p:nvSpPr>
        <p:spPr>
          <a:xfrm rot="900000">
            <a:off x="8673095" y="441249"/>
            <a:ext cx="3494805" cy="646331"/>
          </a:xfrm>
          <a:prstGeom prst="rect">
            <a:avLst/>
          </a:prstGeom>
          <a:noFill/>
          <a:ln>
            <a:noFill/>
          </a:ln>
          <a:effectLst>
            <a:glow rad="101600">
              <a:srgbClr val="00B0F0">
                <a:alpha val="60000"/>
              </a:srgbClr>
            </a:glow>
            <a:outerShdw blurRad="50800" dist="38100" algn="l" rotWithShape="0">
              <a:prstClr val="black">
                <a:alpha val="40000"/>
              </a:prstClr>
            </a:outerShdw>
          </a:effectLst>
        </p:spPr>
        <p:txBody>
          <a:bodyPr wrap="square" rtlCol="0">
            <a:spAutoFit/>
          </a:bodyPr>
          <a:lstStyle/>
          <a:p>
            <a:pPr algn="ctr"/>
            <a:r>
              <a:rPr lang="en-US" altLang="zh-CN" sz="3600" dirty="0">
                <a:solidFill>
                  <a:schemeClr val="accent2">
                    <a:lumMod val="75000"/>
                  </a:schemeClr>
                </a:solidFill>
                <a:latin typeface="Times New Roman" panose="02020603050405020304" pitchFamily="18" charset="0"/>
                <a:cs typeface="Times New Roman" panose="02020603050405020304" pitchFamily="18" charset="0"/>
              </a:rPr>
              <a:t>Keep Trying Go</a:t>
            </a:r>
            <a:endParaRPr lang="zh-CN" altLang="en-US" sz="3600"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11" name="图形 10" descr="兔子">
            <a:extLst>
              <a:ext uri="{FF2B5EF4-FFF2-40B4-BE49-F238E27FC236}">
                <a16:creationId xmlns:a16="http://schemas.microsoft.com/office/drawing/2014/main" id="{F7B0214A-E4B7-F8F3-DCD0-8BEAC19CC7F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846" y="149469"/>
            <a:ext cx="583223" cy="583223"/>
          </a:xfrm>
          <a:prstGeom prst="rect">
            <a:avLst/>
          </a:prstGeom>
        </p:spPr>
      </p:pic>
      <p:graphicFrame>
        <p:nvGraphicFramePr>
          <p:cNvPr id="13" name="图示 12">
            <a:extLst>
              <a:ext uri="{FF2B5EF4-FFF2-40B4-BE49-F238E27FC236}">
                <a16:creationId xmlns:a16="http://schemas.microsoft.com/office/drawing/2014/main" id="{C2F827F2-BEC6-ABE4-AF90-03046FF851F9}"/>
              </a:ext>
            </a:extLst>
          </p:cNvPr>
          <p:cNvGraphicFramePr/>
          <p:nvPr userDrawn="1">
            <p:extLst>
              <p:ext uri="{D42A27DB-BD31-4B8C-83A1-F6EECF244321}">
                <p14:modId xmlns:p14="http://schemas.microsoft.com/office/powerpoint/2010/main" val="953710211"/>
              </p:ext>
            </p:extLst>
          </p:nvPr>
        </p:nvGraphicFramePr>
        <p:xfrm>
          <a:off x="249117" y="346812"/>
          <a:ext cx="1473199" cy="8014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图形 14" descr="奖杯">
            <a:extLst>
              <a:ext uri="{FF2B5EF4-FFF2-40B4-BE49-F238E27FC236}">
                <a16:creationId xmlns:a16="http://schemas.microsoft.com/office/drawing/2014/main" id="{25CBBF5B-0454-017A-BA8B-1C2061173919}"/>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65116" y="0"/>
            <a:ext cx="457200" cy="457200"/>
          </a:xfrm>
          <a:prstGeom prst="rect">
            <a:avLst/>
          </a:prstGeom>
        </p:spPr>
      </p:pic>
    </p:spTree>
    <p:extLst>
      <p:ext uri="{BB962C8B-B14F-4D97-AF65-F5344CB8AC3E}">
        <p14:creationId xmlns:p14="http://schemas.microsoft.com/office/powerpoint/2010/main" val="189354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935E89B-F625-4CA3-8EA2-645BE7E735C1}" type="datetimeFigureOut">
              <a:rPr lang="zh-CN" altLang="en-US" smtClean="0"/>
              <a:t>2024/8/20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E8FAE7-6F74-4A38-8335-90BA2916F7AE}" type="slidenum">
              <a:rPr lang="zh-CN" altLang="en-US" smtClean="0"/>
              <a:t>‹#›</a:t>
            </a:fld>
            <a:endParaRPr lang="zh-CN" altLang="en-US"/>
          </a:p>
        </p:txBody>
      </p:sp>
    </p:spTree>
    <p:extLst>
      <p:ext uri="{BB962C8B-B14F-4D97-AF65-F5344CB8AC3E}">
        <p14:creationId xmlns:p14="http://schemas.microsoft.com/office/powerpoint/2010/main" val="4112417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935E89B-F625-4CA3-8EA2-645BE7E735C1}" type="datetimeFigureOut">
              <a:rPr lang="zh-CN" altLang="en-US" smtClean="0"/>
              <a:t>2024/8/20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E8FAE7-6F74-4A38-8335-90BA2916F7AE}" type="slidenum">
              <a:rPr lang="zh-CN" altLang="en-US" smtClean="0"/>
              <a:t>‹#›</a:t>
            </a:fld>
            <a:endParaRPr lang="zh-CN" altLang="en-US"/>
          </a:p>
        </p:txBody>
      </p:sp>
    </p:spTree>
    <p:extLst>
      <p:ext uri="{BB962C8B-B14F-4D97-AF65-F5344CB8AC3E}">
        <p14:creationId xmlns:p14="http://schemas.microsoft.com/office/powerpoint/2010/main" val="2348704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F935E89B-F625-4CA3-8EA2-645BE7E735C1}" type="datetimeFigureOut">
              <a:rPr lang="zh-CN" altLang="en-US" smtClean="0"/>
              <a:t>2024/8/20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E8FAE7-6F74-4A38-8335-90BA2916F7AE}" type="slidenum">
              <a:rPr lang="zh-CN" altLang="en-US" smtClean="0"/>
              <a:t>‹#›</a:t>
            </a:fld>
            <a:endParaRPr lang="zh-CN" altLang="en-US"/>
          </a:p>
        </p:txBody>
      </p:sp>
    </p:spTree>
    <p:extLst>
      <p:ext uri="{BB962C8B-B14F-4D97-AF65-F5344CB8AC3E}">
        <p14:creationId xmlns:p14="http://schemas.microsoft.com/office/powerpoint/2010/main" val="964865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935E89B-F625-4CA3-8EA2-645BE7E735C1}" type="datetimeFigureOut">
              <a:rPr lang="zh-CN" altLang="en-US" smtClean="0"/>
              <a:t>2024/8/20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E8FAE7-6F74-4A38-8335-90BA2916F7AE}" type="slidenum">
              <a:rPr lang="zh-CN" altLang="en-US" smtClean="0"/>
              <a:t>‹#›</a:t>
            </a:fld>
            <a:endParaRPr lang="zh-CN" altLang="en-US"/>
          </a:p>
        </p:txBody>
      </p:sp>
    </p:spTree>
    <p:extLst>
      <p:ext uri="{BB962C8B-B14F-4D97-AF65-F5344CB8AC3E}">
        <p14:creationId xmlns:p14="http://schemas.microsoft.com/office/powerpoint/2010/main" val="1854912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35E89B-F625-4CA3-8EA2-645BE7E735C1}" type="datetimeFigureOut">
              <a:rPr lang="zh-CN" altLang="en-US" smtClean="0"/>
              <a:t>2024/8/20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E8FAE7-6F74-4A38-8335-90BA2916F7AE}" type="slidenum">
              <a:rPr lang="zh-CN" altLang="en-US" smtClean="0"/>
              <a:t>‹#›</a:t>
            </a:fld>
            <a:endParaRPr lang="zh-CN" altLang="en-US"/>
          </a:p>
        </p:txBody>
      </p:sp>
    </p:spTree>
    <p:extLst>
      <p:ext uri="{BB962C8B-B14F-4D97-AF65-F5344CB8AC3E}">
        <p14:creationId xmlns:p14="http://schemas.microsoft.com/office/powerpoint/2010/main" val="207355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935E89B-F625-4CA3-8EA2-645BE7E735C1}" type="datetimeFigureOut">
              <a:rPr lang="zh-CN" altLang="en-US" smtClean="0"/>
              <a:t>2024/8/20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E8FAE7-6F74-4A38-8335-90BA2916F7AE}" type="slidenum">
              <a:rPr lang="zh-CN" altLang="en-US" smtClean="0"/>
              <a:t>‹#›</a:t>
            </a:fld>
            <a:endParaRPr lang="zh-CN" altLang="en-US"/>
          </a:p>
        </p:txBody>
      </p:sp>
    </p:spTree>
    <p:extLst>
      <p:ext uri="{BB962C8B-B14F-4D97-AF65-F5344CB8AC3E}">
        <p14:creationId xmlns:p14="http://schemas.microsoft.com/office/powerpoint/2010/main" val="130243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F935E89B-F625-4CA3-8EA2-645BE7E735C1}" type="datetimeFigureOut">
              <a:rPr lang="zh-CN" altLang="en-US" smtClean="0"/>
              <a:t>2024/8/20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E8FAE7-6F74-4A38-8335-90BA2916F7AE}"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266997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935E89B-F625-4CA3-8EA2-645BE7E735C1}" type="datetimeFigureOut">
              <a:rPr lang="zh-CN" altLang="en-US" smtClean="0"/>
              <a:t>2024/8/20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E8FAE7-6F74-4A38-8335-90BA2916F7AE}"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992032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BC45F-69AF-2CD3-9245-9577B206035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A871A34-BE3A-2E74-7219-F499C8A08E5D}"/>
              </a:ext>
            </a:extLst>
          </p:cNvPr>
          <p:cNvSpPr>
            <a:spLocks noGrp="1"/>
          </p:cNvSpPr>
          <p:nvPr>
            <p:ph type="dt" sz="half" idx="10"/>
          </p:nvPr>
        </p:nvSpPr>
        <p:spPr/>
        <p:txBody>
          <a:bodyPr/>
          <a:lstStyle/>
          <a:p>
            <a:fld id="{F935E89B-F625-4CA3-8EA2-645BE7E735C1}" type="datetimeFigureOut">
              <a:rPr lang="zh-CN" altLang="en-US" smtClean="0"/>
              <a:t>2024/8/20</a:t>
            </a:fld>
            <a:endParaRPr lang="zh-CN" altLang="en-US"/>
          </a:p>
        </p:txBody>
      </p:sp>
      <p:sp>
        <p:nvSpPr>
          <p:cNvPr id="4" name="页脚占位符 3">
            <a:extLst>
              <a:ext uri="{FF2B5EF4-FFF2-40B4-BE49-F238E27FC236}">
                <a16:creationId xmlns:a16="http://schemas.microsoft.com/office/drawing/2014/main" id="{79B93959-EF4E-4E03-D2F3-3A2CA834EC4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AAA0918-8B80-7685-6AFC-285EB26A7275}"/>
              </a:ext>
            </a:extLst>
          </p:cNvPr>
          <p:cNvSpPr>
            <a:spLocks noGrp="1"/>
          </p:cNvSpPr>
          <p:nvPr>
            <p:ph type="sldNum" sz="quarter" idx="12"/>
          </p:nvPr>
        </p:nvSpPr>
        <p:spPr/>
        <p:txBody>
          <a:bodyPr/>
          <a:lstStyle/>
          <a:p>
            <a:fld id="{0FE8FAE7-6F74-4A38-8335-90BA2916F7AE}" type="slidenum">
              <a:rPr lang="zh-CN" altLang="en-US" smtClean="0"/>
              <a:t>‹#›</a:t>
            </a:fld>
            <a:endParaRPr lang="zh-CN" altLang="en-US"/>
          </a:p>
        </p:txBody>
      </p:sp>
    </p:spTree>
    <p:extLst>
      <p:ext uri="{BB962C8B-B14F-4D97-AF65-F5344CB8AC3E}">
        <p14:creationId xmlns:p14="http://schemas.microsoft.com/office/powerpoint/2010/main" val="307902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5E89B-F625-4CA3-8EA2-645BE7E735C1}" type="datetimeFigureOut">
              <a:rPr lang="zh-CN" altLang="en-US" smtClean="0"/>
              <a:t>2024/8/20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E8FAE7-6F74-4A38-8335-90BA2916F7AE}" type="slidenum">
              <a:rPr lang="zh-CN" altLang="en-US" smtClean="0"/>
              <a:t>‹#›</a:t>
            </a:fld>
            <a:endParaRPr lang="zh-CN" altLang="en-US"/>
          </a:p>
        </p:txBody>
      </p:sp>
    </p:spTree>
    <p:extLst>
      <p:ext uri="{BB962C8B-B14F-4D97-AF65-F5344CB8AC3E}">
        <p14:creationId xmlns:p14="http://schemas.microsoft.com/office/powerpoint/2010/main" val="1536185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935E89B-F625-4CA3-8EA2-645BE7E735C1}" type="datetimeFigureOut">
              <a:rPr lang="zh-CN" altLang="en-US" smtClean="0"/>
              <a:t>2024/8/20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E8FAE7-6F74-4A38-8335-90BA2916F7AE}" type="slidenum">
              <a:rPr lang="zh-CN" altLang="en-US" smtClean="0"/>
              <a:t>‹#›</a:t>
            </a:fld>
            <a:endParaRPr lang="zh-CN" altLang="en-US"/>
          </a:p>
        </p:txBody>
      </p:sp>
    </p:spTree>
    <p:extLst>
      <p:ext uri="{BB962C8B-B14F-4D97-AF65-F5344CB8AC3E}">
        <p14:creationId xmlns:p14="http://schemas.microsoft.com/office/powerpoint/2010/main" val="372923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F935E89B-F625-4CA3-8EA2-645BE7E735C1}" type="datetimeFigureOut">
              <a:rPr lang="zh-CN" altLang="en-US" smtClean="0"/>
              <a:t>2024/8/20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FE8FAE7-6F74-4A38-8335-90BA2916F7AE}" type="slidenum">
              <a:rPr lang="zh-CN" altLang="en-US" smtClean="0"/>
              <a:t>‹#›</a:t>
            </a:fld>
            <a:endParaRPr lang="zh-CN" altLang="en-US"/>
          </a:p>
        </p:txBody>
      </p:sp>
    </p:spTree>
    <p:extLst>
      <p:ext uri="{BB962C8B-B14F-4D97-AF65-F5344CB8AC3E}">
        <p14:creationId xmlns:p14="http://schemas.microsoft.com/office/powerpoint/2010/main" val="3669730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64DE094-163C-0416-6D67-59A7E4C99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566" y="1217574"/>
            <a:ext cx="2963326" cy="1933655"/>
          </a:xfrm>
          <a:prstGeom prst="rect">
            <a:avLst/>
          </a:prstGeom>
        </p:spPr>
      </p:pic>
      <p:pic>
        <p:nvPicPr>
          <p:cNvPr id="3" name="图片 2">
            <a:extLst>
              <a:ext uri="{FF2B5EF4-FFF2-40B4-BE49-F238E27FC236}">
                <a16:creationId xmlns:a16="http://schemas.microsoft.com/office/drawing/2014/main" id="{30D7D473-C3A6-551C-A9A0-02F191211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730" y="1217574"/>
            <a:ext cx="3063155" cy="1933655"/>
          </a:xfrm>
          <a:prstGeom prst="rect">
            <a:avLst/>
          </a:prstGeom>
        </p:spPr>
      </p:pic>
      <p:pic>
        <p:nvPicPr>
          <p:cNvPr id="4" name="图片 3">
            <a:extLst>
              <a:ext uri="{FF2B5EF4-FFF2-40B4-BE49-F238E27FC236}">
                <a16:creationId xmlns:a16="http://schemas.microsoft.com/office/drawing/2014/main" id="{6351104B-8572-4D42-47D8-691B996E8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566" y="4038747"/>
            <a:ext cx="3065468" cy="1997281"/>
          </a:xfrm>
          <a:prstGeom prst="rect">
            <a:avLst/>
          </a:prstGeom>
        </p:spPr>
      </p:pic>
      <p:pic>
        <p:nvPicPr>
          <p:cNvPr id="5" name="图片 4">
            <a:extLst>
              <a:ext uri="{FF2B5EF4-FFF2-40B4-BE49-F238E27FC236}">
                <a16:creationId xmlns:a16="http://schemas.microsoft.com/office/drawing/2014/main" id="{B4F13283-AF7F-1C6B-F77D-5FEEFE972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4730" y="4000712"/>
            <a:ext cx="3111661" cy="2073349"/>
          </a:xfrm>
          <a:prstGeom prst="rect">
            <a:avLst/>
          </a:prstGeom>
        </p:spPr>
      </p:pic>
    </p:spTree>
    <p:extLst>
      <p:ext uri="{BB962C8B-B14F-4D97-AF65-F5344CB8AC3E}">
        <p14:creationId xmlns:p14="http://schemas.microsoft.com/office/powerpoint/2010/main" val="2661965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761EFF07-DB7F-E88B-CD86-5221DEED7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93" y="2459262"/>
            <a:ext cx="527685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6226AFDD-EC5C-CF5B-06DA-9DF0B9FBE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252" y="3383187"/>
            <a:ext cx="5267325" cy="2933700"/>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
            <a:extLst>
              <a:ext uri="{FF2B5EF4-FFF2-40B4-BE49-F238E27FC236}">
                <a16:creationId xmlns:a16="http://schemas.microsoft.com/office/drawing/2014/main" id="{AE6E81C5-987D-2F7A-01AB-6ECDE260F000}"/>
              </a:ext>
            </a:extLst>
          </p:cNvPr>
          <p:cNvSpPr txBox="1"/>
          <p:nvPr/>
        </p:nvSpPr>
        <p:spPr>
          <a:xfrm>
            <a:off x="1707529" y="5109792"/>
            <a:ext cx="27999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a:t>
            </a:r>
            <a:r>
              <a:rPr lang="en-US" altLang="zh-CN" dirty="0"/>
              <a:t>b</a:t>
            </a:r>
            <a:r>
              <a:rPr lang="zh-CN" altLang="en-US" dirty="0"/>
              <a:t>）多列卷积架构</a:t>
            </a:r>
          </a:p>
        </p:txBody>
      </p:sp>
      <p:sp>
        <p:nvSpPr>
          <p:cNvPr id="23" name="文本框 5">
            <a:extLst>
              <a:ext uri="{FF2B5EF4-FFF2-40B4-BE49-F238E27FC236}">
                <a16:creationId xmlns:a16="http://schemas.microsoft.com/office/drawing/2014/main" id="{51809668-DB74-9DD9-3E7F-C9E4C292F783}"/>
              </a:ext>
            </a:extLst>
          </p:cNvPr>
          <p:cNvSpPr txBox="1"/>
          <p:nvPr/>
        </p:nvSpPr>
        <p:spPr>
          <a:xfrm>
            <a:off x="6772940" y="6488668"/>
            <a:ext cx="328900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a:t>
            </a:r>
            <a:r>
              <a:rPr lang="en-US" altLang="zh-CN" dirty="0"/>
              <a:t>d</a:t>
            </a:r>
            <a:r>
              <a:rPr lang="zh-CN" altLang="en-US" dirty="0"/>
              <a:t>）金字塔架构</a:t>
            </a:r>
          </a:p>
        </p:txBody>
      </p:sp>
    </p:spTree>
    <p:extLst>
      <p:ext uri="{BB962C8B-B14F-4D97-AF65-F5344CB8AC3E}">
        <p14:creationId xmlns:p14="http://schemas.microsoft.com/office/powerpoint/2010/main" val="4104671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4F0785B-DC16-1985-992D-C385708EB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926" y="1114552"/>
            <a:ext cx="7968882" cy="44878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1">
            <a:extLst>
              <a:ext uri="{FF2B5EF4-FFF2-40B4-BE49-F238E27FC236}">
                <a16:creationId xmlns:a16="http://schemas.microsoft.com/office/drawing/2014/main" id="{21A268CE-49F3-7BCE-B3E6-C6F276FD32C7}"/>
              </a:ext>
            </a:extLst>
          </p:cNvPr>
          <p:cNvSpPr txBox="1"/>
          <p:nvPr/>
        </p:nvSpPr>
        <p:spPr>
          <a:xfrm>
            <a:off x="4302175" y="5864308"/>
            <a:ext cx="394113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a:t>
            </a:r>
            <a:r>
              <a:rPr lang="en-US" altLang="zh-CN" dirty="0"/>
              <a:t>e</a:t>
            </a:r>
            <a:r>
              <a:rPr lang="zh-CN" altLang="en-US" dirty="0"/>
              <a:t>）通道注意力和空间注意力架构</a:t>
            </a:r>
          </a:p>
        </p:txBody>
      </p:sp>
    </p:spTree>
    <p:extLst>
      <p:ext uri="{BB962C8B-B14F-4D97-AF65-F5344CB8AC3E}">
        <p14:creationId xmlns:p14="http://schemas.microsoft.com/office/powerpoint/2010/main" val="193267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C97F64A6-787A-00EC-B6AD-854270C49F22}"/>
              </a:ext>
            </a:extLst>
          </p:cNvPr>
          <p:cNvGraphicFramePr>
            <a:graphicFrameLocks noGrp="1"/>
          </p:cNvGraphicFramePr>
          <p:nvPr>
            <p:extLst>
              <p:ext uri="{D42A27DB-BD31-4B8C-83A1-F6EECF244321}">
                <p14:modId xmlns:p14="http://schemas.microsoft.com/office/powerpoint/2010/main" val="2414096360"/>
              </p:ext>
            </p:extLst>
          </p:nvPr>
        </p:nvGraphicFramePr>
        <p:xfrm>
          <a:off x="1165061" y="1206631"/>
          <a:ext cx="8676167" cy="5071623"/>
        </p:xfrm>
        <a:graphic>
          <a:graphicData uri="http://schemas.openxmlformats.org/drawingml/2006/table">
            <a:tbl>
              <a:tblPr>
                <a:tableStyleId>{5C22544A-7EE6-4342-B048-85BDC9FD1C3A}</a:tableStyleId>
              </a:tblPr>
              <a:tblGrid>
                <a:gridCol w="952791">
                  <a:extLst>
                    <a:ext uri="{9D8B030D-6E8A-4147-A177-3AD203B41FA5}">
                      <a16:colId xmlns:a16="http://schemas.microsoft.com/office/drawing/2014/main" val="20000"/>
                    </a:ext>
                  </a:extLst>
                </a:gridCol>
                <a:gridCol w="959527">
                  <a:extLst>
                    <a:ext uri="{9D8B030D-6E8A-4147-A177-3AD203B41FA5}">
                      <a16:colId xmlns:a16="http://schemas.microsoft.com/office/drawing/2014/main" val="20001"/>
                    </a:ext>
                  </a:extLst>
                </a:gridCol>
                <a:gridCol w="958565">
                  <a:extLst>
                    <a:ext uri="{9D8B030D-6E8A-4147-A177-3AD203B41FA5}">
                      <a16:colId xmlns:a16="http://schemas.microsoft.com/office/drawing/2014/main" val="20002"/>
                    </a:ext>
                  </a:extLst>
                </a:gridCol>
                <a:gridCol w="1016310">
                  <a:extLst>
                    <a:ext uri="{9D8B030D-6E8A-4147-A177-3AD203B41FA5}">
                      <a16:colId xmlns:a16="http://schemas.microsoft.com/office/drawing/2014/main" val="20003"/>
                    </a:ext>
                  </a:extLst>
                </a:gridCol>
                <a:gridCol w="956640">
                  <a:extLst>
                    <a:ext uri="{9D8B030D-6E8A-4147-A177-3AD203B41FA5}">
                      <a16:colId xmlns:a16="http://schemas.microsoft.com/office/drawing/2014/main" val="20004"/>
                    </a:ext>
                  </a:extLst>
                </a:gridCol>
                <a:gridCol w="962414">
                  <a:extLst>
                    <a:ext uri="{9D8B030D-6E8A-4147-A177-3AD203B41FA5}">
                      <a16:colId xmlns:a16="http://schemas.microsoft.com/office/drawing/2014/main" val="20005"/>
                    </a:ext>
                  </a:extLst>
                </a:gridCol>
                <a:gridCol w="954715">
                  <a:extLst>
                    <a:ext uri="{9D8B030D-6E8A-4147-A177-3AD203B41FA5}">
                      <a16:colId xmlns:a16="http://schemas.microsoft.com/office/drawing/2014/main" val="20006"/>
                    </a:ext>
                  </a:extLst>
                </a:gridCol>
                <a:gridCol w="958565">
                  <a:extLst>
                    <a:ext uri="{9D8B030D-6E8A-4147-A177-3AD203B41FA5}">
                      <a16:colId xmlns:a16="http://schemas.microsoft.com/office/drawing/2014/main" val="20007"/>
                    </a:ext>
                  </a:extLst>
                </a:gridCol>
                <a:gridCol w="956640">
                  <a:extLst>
                    <a:ext uri="{9D8B030D-6E8A-4147-A177-3AD203B41FA5}">
                      <a16:colId xmlns:a16="http://schemas.microsoft.com/office/drawing/2014/main" val="20008"/>
                    </a:ext>
                  </a:extLst>
                </a:gridCol>
              </a:tblGrid>
              <a:tr h="1307119">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zh-CN" altLang="en-US" sz="1800" kern="100" dirty="0">
                          <a:effectLst/>
                        </a:rPr>
                        <a:t>类别</a:t>
                      </a:r>
                      <a:endParaRPr lang="zh-CN" altLang="en-US" sz="1800" kern="100" dirty="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zh-CN" altLang="en-US" sz="1800" kern="100" dirty="0">
                          <a:effectLst/>
                        </a:rPr>
                        <a:t>数据集</a:t>
                      </a:r>
                      <a:endParaRPr lang="zh-CN" altLang="en-US" sz="1800" kern="100" dirty="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zh-CN" altLang="en-US" sz="1800" kern="100">
                          <a:effectLst/>
                        </a:rPr>
                        <a:t>发表年份</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zh-CN" altLang="en-US" sz="1800" kern="100" dirty="0">
                          <a:effectLst/>
                        </a:rPr>
                        <a:t>平均分辨率</a:t>
                      </a:r>
                      <a:endParaRPr lang="zh-CN" altLang="en-US" sz="1800" kern="100" dirty="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zh-CN" altLang="en-US" sz="1800" kern="100">
                          <a:effectLst/>
                        </a:rPr>
                        <a:t>图像人群数</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zh-CN" altLang="en-US" sz="1800" kern="100">
                          <a:effectLst/>
                        </a:rPr>
                        <a:t>总的人群数</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zh-CN" altLang="en-US" sz="1800" kern="100">
                          <a:effectLst/>
                        </a:rPr>
                        <a:t>图像最小人群数</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zh-CN" altLang="en-US" sz="1800" kern="100">
                          <a:effectLst/>
                        </a:rPr>
                        <a:t>图像最大人群数</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zh-CN" altLang="en-US" sz="1800" kern="100">
                          <a:effectLst/>
                        </a:rPr>
                        <a:t>图像平均人群数</a:t>
                      </a:r>
                      <a:endParaRPr lang="zh-CN" altLang="en-US" sz="1800" kern="100">
                        <a:effectLst/>
                        <a:latin typeface="Times New Roman" panose="02020603050405020304" pitchFamily="18" charset="0"/>
                        <a:ea typeface="仿宋_GB2312"/>
                      </a:endParaRPr>
                    </a:p>
                  </a:txBody>
                  <a:tcPr marL="68580" marR="68580" anchor="ctr"/>
                </a:tc>
                <a:extLst>
                  <a:ext uri="{0D108BD9-81ED-4DB2-BD59-A6C34878D82A}">
                    <a16:rowId xmlns:a16="http://schemas.microsoft.com/office/drawing/2014/main" val="10000"/>
                  </a:ext>
                </a:extLst>
              </a:tr>
              <a:tr h="941126">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zh-CN" altLang="en-US" sz="1800" kern="100">
                          <a:effectLst/>
                        </a:rPr>
                        <a:t>行人统计</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sz="1800" kern="100" dirty="0">
                          <a:effectLst/>
                        </a:rPr>
                        <a:t>ST Part A</a:t>
                      </a:r>
                      <a:endParaRPr lang="en-US" sz="1800" kern="100" dirty="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a:effectLst/>
                        </a:rPr>
                        <a:t>2016</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sz="1800" kern="100">
                          <a:effectLst/>
                        </a:rPr>
                        <a:t>589x868</a:t>
                      </a:r>
                      <a:endParaRPr 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dirty="0">
                          <a:effectLst/>
                        </a:rPr>
                        <a:t>482</a:t>
                      </a:r>
                      <a:endParaRPr lang="zh-CN" altLang="en-US" sz="1800" kern="100" dirty="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dirty="0">
                          <a:effectLst/>
                        </a:rPr>
                        <a:t>241677</a:t>
                      </a:r>
                      <a:endParaRPr lang="zh-CN" altLang="en-US" sz="1800" kern="100" dirty="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dirty="0">
                          <a:effectLst/>
                        </a:rPr>
                        <a:t>33</a:t>
                      </a:r>
                      <a:endParaRPr lang="zh-CN" altLang="en-US" sz="1800" kern="100" dirty="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dirty="0">
                          <a:effectLst/>
                        </a:rPr>
                        <a:t>3139</a:t>
                      </a:r>
                      <a:endParaRPr lang="zh-CN" altLang="en-US" sz="1800" kern="100" dirty="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a:effectLst/>
                        </a:rPr>
                        <a:t>501</a:t>
                      </a:r>
                      <a:endParaRPr lang="zh-CN" altLang="en-US" sz="1800" kern="100">
                        <a:effectLst/>
                        <a:latin typeface="Times New Roman" panose="02020603050405020304" pitchFamily="18" charset="0"/>
                        <a:ea typeface="仿宋_GB2312"/>
                      </a:endParaRPr>
                    </a:p>
                  </a:txBody>
                  <a:tcPr marL="68580" marR="68580" anchor="ctr"/>
                </a:tc>
                <a:extLst>
                  <a:ext uri="{0D108BD9-81ED-4DB2-BD59-A6C34878D82A}">
                    <a16:rowId xmlns:a16="http://schemas.microsoft.com/office/drawing/2014/main" val="10001"/>
                  </a:ext>
                </a:extLst>
              </a:tr>
              <a:tr h="941126">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zh-CN" altLang="en-US" sz="1800" kern="100">
                          <a:effectLst/>
                        </a:rPr>
                        <a:t> </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sz="1800" kern="100" dirty="0">
                          <a:effectLst/>
                        </a:rPr>
                        <a:t>ST Part B</a:t>
                      </a:r>
                      <a:endParaRPr lang="en-US" sz="1800" kern="100" dirty="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a:effectLst/>
                        </a:rPr>
                        <a:t>2016</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sz="1800" kern="100">
                          <a:effectLst/>
                        </a:rPr>
                        <a:t>768x1024</a:t>
                      </a:r>
                      <a:endParaRPr 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a:effectLst/>
                        </a:rPr>
                        <a:t>716</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a:effectLst/>
                        </a:rPr>
                        <a:t>88488</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a:effectLst/>
                        </a:rPr>
                        <a:t>1</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a:effectLst/>
                        </a:rPr>
                        <a:t>578</a:t>
                      </a:r>
                      <a:endParaRPr lang="zh-CN" altLang="en-US" sz="1800" kern="100">
                        <a:effectLst/>
                        <a:latin typeface="Times New Roman" panose="02020603050405020304" pitchFamily="18" charset="0"/>
                        <a:ea typeface="仿宋_GB2312"/>
                      </a:endParaRPr>
                    </a:p>
                  </a:txBody>
                  <a:tcPr marL="68580" marR="68580" anchor="ct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algn="ctr">
                        <a:spcBef>
                          <a:spcPts val="0"/>
                        </a:spcBef>
                        <a:spcAft>
                          <a:spcPts val="0"/>
                        </a:spcAft>
                      </a:pPr>
                      <a:r>
                        <a:rPr lang="en-US" altLang="zh-CN" sz="1800" kern="100" dirty="0">
                          <a:effectLst/>
                        </a:rPr>
                        <a:t>124</a:t>
                      </a:r>
                      <a:endParaRPr lang="zh-CN" altLang="en-US" sz="1800" kern="100" dirty="0">
                        <a:effectLst/>
                        <a:latin typeface="Times New Roman" panose="02020603050405020304" pitchFamily="18" charset="0"/>
                        <a:ea typeface="仿宋_GB2312"/>
                      </a:endParaRPr>
                    </a:p>
                  </a:txBody>
                  <a:tcPr marL="68580" marR="68580" anchor="ctr"/>
                </a:tc>
                <a:extLst>
                  <a:ext uri="{0D108BD9-81ED-4DB2-BD59-A6C34878D82A}">
                    <a16:rowId xmlns:a16="http://schemas.microsoft.com/office/drawing/2014/main" val="10002"/>
                  </a:ext>
                </a:extLst>
              </a:tr>
              <a:tr h="941126">
                <a:tc>
                  <a:txBody>
                    <a:bodyPr/>
                    <a:lstStyle/>
                    <a:p>
                      <a:pPr marL="0" marR="0" algn="ctr">
                        <a:spcBef>
                          <a:spcPts val="0"/>
                        </a:spcBef>
                        <a:spcAft>
                          <a:spcPts val="0"/>
                        </a:spcAft>
                      </a:pPr>
                      <a:endParaRPr lang="zh-CN" altLang="en-US" sz="1800" kern="100" dirty="0">
                        <a:effectLst/>
                        <a:latin typeface="Times New Roman" panose="02020603050405020304" pitchFamily="18" charset="0"/>
                        <a:ea typeface="仿宋_GB2312"/>
                      </a:endParaRPr>
                    </a:p>
                  </a:txBody>
                  <a:tcPr marL="68580" marR="685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mn-lt"/>
                          <a:ea typeface="+mn-ea"/>
                          <a:cs typeface="+mn-cs"/>
                        </a:rPr>
                        <a:t>NWPU-Crowd</a:t>
                      </a:r>
                    </a:p>
                    <a:p>
                      <a:pPr marL="0" marR="0" algn="ctr">
                        <a:spcBef>
                          <a:spcPts val="0"/>
                        </a:spcBef>
                        <a:spcAft>
                          <a:spcPts val="0"/>
                        </a:spcAft>
                      </a:pPr>
                      <a:endParaRPr lang="en-US" sz="1800" kern="100" dirty="0">
                        <a:effectLst/>
                        <a:latin typeface="Times New Roman" panose="02020603050405020304" pitchFamily="18" charset="0"/>
                        <a:ea typeface="仿宋_GB2312"/>
                      </a:endParaRPr>
                    </a:p>
                  </a:txBody>
                  <a:tcPr marL="68580" marR="685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mn-lt"/>
                          <a:ea typeface="+mn-ea"/>
                          <a:cs typeface="+mn-cs"/>
                        </a:rPr>
                        <a:t>2020</a:t>
                      </a:r>
                      <a:endParaRPr lang="zh-CN" altLang="en-US" sz="1800" kern="1200" dirty="0">
                        <a:solidFill>
                          <a:schemeClr val="dk1"/>
                        </a:solidFill>
                        <a:effectLst/>
                        <a:latin typeface="+mn-lt"/>
                        <a:ea typeface="+mn-ea"/>
                        <a:cs typeface="+mn-cs"/>
                      </a:endParaRPr>
                    </a:p>
                    <a:p>
                      <a:pPr marL="0" marR="0" algn="ctr">
                        <a:spcBef>
                          <a:spcPts val="0"/>
                        </a:spcBef>
                        <a:spcAft>
                          <a:spcPts val="0"/>
                        </a:spcAft>
                      </a:pPr>
                      <a:endParaRPr lang="zh-CN" altLang="en-US" sz="1800" kern="100" dirty="0">
                        <a:effectLst/>
                        <a:latin typeface="Times New Roman" panose="02020603050405020304" pitchFamily="18" charset="0"/>
                        <a:ea typeface="仿宋_GB2312"/>
                      </a:endParaRPr>
                    </a:p>
                  </a:txBody>
                  <a:tcPr marL="68580" marR="68580" anchor="ctr"/>
                </a:tc>
                <a:tc>
                  <a:txBody>
                    <a:bodyPr/>
                    <a:lstStyle/>
                    <a:p>
                      <a:pPr marL="0" marR="0" algn="ctr">
                        <a:spcBef>
                          <a:spcPts val="0"/>
                        </a:spcBef>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2191x3209</a:t>
                      </a:r>
                      <a:endParaRPr 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5109</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2133375</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20033</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418</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3950314940"/>
                  </a:ext>
                </a:extLst>
              </a:tr>
              <a:tr h="941126">
                <a:tc>
                  <a:txBody>
                    <a:bodyPr/>
                    <a:lstStyle/>
                    <a:p>
                      <a:pPr marL="0" marR="0" algn="ctr">
                        <a:spcBef>
                          <a:spcPts val="0"/>
                        </a:spcBef>
                        <a:spcAft>
                          <a:spcPts val="0"/>
                        </a:spcAft>
                      </a:pPr>
                      <a:endParaRPr lang="zh-CN" altLang="en-US" sz="1800" kern="100">
                        <a:effectLst/>
                        <a:latin typeface="Times New Roman" panose="02020603050405020304" pitchFamily="18" charset="0"/>
                        <a:ea typeface="仿宋_GB2312"/>
                      </a:endParaRPr>
                    </a:p>
                  </a:txBody>
                  <a:tcPr marL="68580" marR="68580" anchor="ctr"/>
                </a:tc>
                <a:tc>
                  <a:txBody>
                    <a:bodyPr/>
                    <a:lstStyle/>
                    <a:p>
                      <a:pPr marL="0" marR="0" algn="ctr">
                        <a:spcBef>
                          <a:spcPts val="0"/>
                        </a:spcBef>
                        <a:spcAft>
                          <a:spcPts val="0"/>
                        </a:spcAft>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UCF_QNRF</a:t>
                      </a:r>
                      <a:endParaRPr 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2019</a:t>
                      </a:r>
                      <a:endParaRPr lang="zh-CN" alt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sz="1800" kern="100">
                          <a:effectLst/>
                          <a:latin typeface="Times New Roman" panose="02020603050405020304" pitchFamily="18" charset="0"/>
                          <a:ea typeface="宋体" panose="02010600030101010101" pitchFamily="2" charset="-122"/>
                          <a:cs typeface="Times New Roman" panose="02020603050405020304" pitchFamily="18" charset="0"/>
                        </a:rPr>
                        <a:t>2013x2902</a:t>
                      </a:r>
                      <a:endParaRPr 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1535</a:t>
                      </a:r>
                      <a:endParaRPr lang="zh-CN" alt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1251642</a:t>
                      </a:r>
                      <a:endParaRPr lang="zh-CN" alt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49</a:t>
                      </a:r>
                      <a:endParaRPr lang="zh-CN" alt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12865</a:t>
                      </a:r>
                      <a:endParaRPr lang="zh-CN" altLang="en-US"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ctr">
                        <a:spcBef>
                          <a:spcPts val="0"/>
                        </a:spcBef>
                        <a:spcAft>
                          <a:spcPts val="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815</a:t>
                      </a: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4030474530"/>
                  </a:ext>
                </a:extLst>
              </a:tr>
            </a:tbl>
          </a:graphicData>
        </a:graphic>
      </p:graphicFrame>
    </p:spTree>
    <p:extLst>
      <p:ext uri="{BB962C8B-B14F-4D97-AF65-F5344CB8AC3E}">
        <p14:creationId xmlns:p14="http://schemas.microsoft.com/office/powerpoint/2010/main" val="2585609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a:extLst>
              <a:ext uri="{FF2B5EF4-FFF2-40B4-BE49-F238E27FC236}">
                <a16:creationId xmlns:a16="http://schemas.microsoft.com/office/drawing/2014/main" id="{6B01465E-463A-E572-A752-F2FE589C8F20}"/>
              </a:ext>
            </a:extLst>
          </p:cNvPr>
          <p:cNvSpPr txBox="1"/>
          <p:nvPr/>
        </p:nvSpPr>
        <p:spPr>
          <a:xfrm>
            <a:off x="1268166" y="824540"/>
            <a:ext cx="703111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Times New Roman" panose="02020603050405020304" pitchFamily="18" charset="0"/>
                <a:cs typeface="Times New Roman" panose="02020603050405020304" pitchFamily="18" charset="0"/>
              </a:rPr>
              <a:t>密度图的生成</a:t>
            </a:r>
          </a:p>
        </p:txBody>
      </p:sp>
      <p:sp>
        <p:nvSpPr>
          <p:cNvPr id="3" name="Rectangle 1">
            <a:extLst>
              <a:ext uri="{FF2B5EF4-FFF2-40B4-BE49-F238E27FC236}">
                <a16:creationId xmlns:a16="http://schemas.microsoft.com/office/drawing/2014/main" id="{3ECDAE9E-68EA-5A2B-98B2-798195C8FAB2}"/>
              </a:ext>
            </a:extLst>
          </p:cNvPr>
          <p:cNvSpPr>
            <a:spLocks noChangeArrowheads="1"/>
          </p:cNvSpPr>
          <p:nvPr/>
        </p:nvSpPr>
        <p:spPr bwMode="auto">
          <a:xfrm>
            <a:off x="1160638" y="1707460"/>
            <a:ext cx="8802410"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304800" algn="l" defTabSz="914400" rtl="0" eaLnBrk="0" fontAlgn="base" latinLnBrk="0" hangingPunct="0">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带有N个头部标记的图像可以表示为一个函数，公式如下：</a:t>
            </a:r>
            <a:endParaRPr kumimoji="0" lang="zh-CN" altLang="zh-CN"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30480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27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682E496-F875-AE5F-ED1F-26CA6885AAF1}"/>
              </a:ext>
            </a:extLst>
          </p:cNvPr>
          <p:cNvPicPr>
            <a:picLocks noChangeAspect="1"/>
          </p:cNvPicPr>
          <p:nvPr/>
        </p:nvPicPr>
        <p:blipFill>
          <a:blip r:embed="rId2"/>
          <a:stretch>
            <a:fillRect/>
          </a:stretch>
        </p:blipFill>
        <p:spPr>
          <a:xfrm>
            <a:off x="2075064" y="2485894"/>
            <a:ext cx="8956298" cy="1161266"/>
          </a:xfrm>
          <a:prstGeom prst="rect">
            <a:avLst/>
          </a:prstGeom>
        </p:spPr>
      </p:pic>
      <p:pic>
        <p:nvPicPr>
          <p:cNvPr id="5" name="图片 4">
            <a:extLst>
              <a:ext uri="{FF2B5EF4-FFF2-40B4-BE49-F238E27FC236}">
                <a16:creationId xmlns:a16="http://schemas.microsoft.com/office/drawing/2014/main" id="{40D09771-AFAA-625F-34C2-9897F9DF5430}"/>
              </a:ext>
            </a:extLst>
          </p:cNvPr>
          <p:cNvPicPr>
            <a:picLocks noChangeAspect="1"/>
          </p:cNvPicPr>
          <p:nvPr/>
        </p:nvPicPr>
        <p:blipFill>
          <a:blip r:embed="rId3"/>
          <a:stretch>
            <a:fillRect/>
          </a:stretch>
        </p:blipFill>
        <p:spPr>
          <a:xfrm>
            <a:off x="2075063" y="4006860"/>
            <a:ext cx="8956297" cy="2233997"/>
          </a:xfrm>
          <a:prstGeom prst="rect">
            <a:avLst/>
          </a:prstGeom>
        </p:spPr>
      </p:pic>
    </p:spTree>
    <p:extLst>
      <p:ext uri="{BB962C8B-B14F-4D97-AF65-F5344CB8AC3E}">
        <p14:creationId xmlns:p14="http://schemas.microsoft.com/office/powerpoint/2010/main" val="267020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1FD59602-654A-805F-19A8-132B8BD60AF4}"/>
              </a:ext>
            </a:extLst>
          </p:cNvPr>
          <p:cNvGraphicFramePr>
            <a:graphicFrameLocks noGrp="1"/>
          </p:cNvGraphicFramePr>
          <p:nvPr>
            <p:extLst>
              <p:ext uri="{D42A27DB-BD31-4B8C-83A1-F6EECF244321}">
                <p14:modId xmlns:p14="http://schemas.microsoft.com/office/powerpoint/2010/main" val="3949734580"/>
              </p:ext>
            </p:extLst>
          </p:nvPr>
        </p:nvGraphicFramePr>
        <p:xfrm>
          <a:off x="1104602" y="2602391"/>
          <a:ext cx="2179929" cy="1896468"/>
        </p:xfrm>
        <a:graphic>
          <a:graphicData uri="http://schemas.openxmlformats.org/drawingml/2006/table">
            <a:tbl>
              <a:tblPr firstRow="1" bandRow="1">
                <a:tableStyleId>{5C22544A-7EE6-4342-B048-85BDC9FD1C3A}</a:tableStyleId>
              </a:tblPr>
              <a:tblGrid>
                <a:gridCol w="726643">
                  <a:extLst>
                    <a:ext uri="{9D8B030D-6E8A-4147-A177-3AD203B41FA5}">
                      <a16:colId xmlns:a16="http://schemas.microsoft.com/office/drawing/2014/main" val="982845991"/>
                    </a:ext>
                  </a:extLst>
                </a:gridCol>
                <a:gridCol w="726643">
                  <a:extLst>
                    <a:ext uri="{9D8B030D-6E8A-4147-A177-3AD203B41FA5}">
                      <a16:colId xmlns:a16="http://schemas.microsoft.com/office/drawing/2014/main" val="3439777408"/>
                    </a:ext>
                  </a:extLst>
                </a:gridCol>
                <a:gridCol w="726643">
                  <a:extLst>
                    <a:ext uri="{9D8B030D-6E8A-4147-A177-3AD203B41FA5}">
                      <a16:colId xmlns:a16="http://schemas.microsoft.com/office/drawing/2014/main" val="2211412554"/>
                    </a:ext>
                  </a:extLst>
                </a:gridCol>
              </a:tblGrid>
              <a:tr h="632156">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nchor="ctr">
                    <a:solidFill>
                      <a:schemeClr val="bg2"/>
                    </a:solidFill>
                  </a:tcPr>
                </a:tc>
                <a:extLst>
                  <a:ext uri="{0D108BD9-81ED-4DB2-BD59-A6C34878D82A}">
                    <a16:rowId xmlns:a16="http://schemas.microsoft.com/office/drawing/2014/main" val="1320458872"/>
                  </a:ext>
                </a:extLst>
              </a:tr>
              <a:tr h="632156">
                <a:tc>
                  <a:txBody>
                    <a:bodyPr/>
                    <a:lstStyle/>
                    <a:p>
                      <a:pPr algn="ctr"/>
                      <a:endParaRPr lang="zh-CN" altLang="en-US">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solidFill>
                      <a:schemeClr val="bg2"/>
                    </a:solidFill>
                  </a:tcPr>
                </a:tc>
                <a:extLst>
                  <a:ext uri="{0D108BD9-81ED-4DB2-BD59-A6C34878D82A}">
                    <a16:rowId xmlns:a16="http://schemas.microsoft.com/office/drawing/2014/main" val="1496273157"/>
                  </a:ext>
                </a:extLst>
              </a:tr>
              <a:tr h="632156">
                <a:tc>
                  <a:txBody>
                    <a:bodyPr/>
                    <a:lstStyle/>
                    <a:p>
                      <a:pPr algn="ctr"/>
                      <a:endParaRPr lang="zh-CN" altLang="en-US">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nchor="ctr">
                    <a:solidFill>
                      <a:schemeClr val="bg2"/>
                    </a:solidFill>
                  </a:tcPr>
                </a:tc>
                <a:extLst>
                  <a:ext uri="{0D108BD9-81ED-4DB2-BD59-A6C34878D82A}">
                    <a16:rowId xmlns:a16="http://schemas.microsoft.com/office/drawing/2014/main" val="595619031"/>
                  </a:ext>
                </a:extLst>
              </a:tr>
            </a:tbl>
          </a:graphicData>
        </a:graphic>
      </p:graphicFrame>
      <p:sp>
        <p:nvSpPr>
          <p:cNvPr id="11" name="箭头: 右 10">
            <a:extLst>
              <a:ext uri="{FF2B5EF4-FFF2-40B4-BE49-F238E27FC236}">
                <a16:creationId xmlns:a16="http://schemas.microsoft.com/office/drawing/2014/main" id="{A5A791A7-86D4-10CC-5EA0-C2EE1F04A8B4}"/>
              </a:ext>
            </a:extLst>
          </p:cNvPr>
          <p:cNvSpPr/>
          <p:nvPr/>
        </p:nvSpPr>
        <p:spPr>
          <a:xfrm>
            <a:off x="3825856" y="3379632"/>
            <a:ext cx="2787090" cy="3511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11">
            <a:extLst>
              <a:ext uri="{FF2B5EF4-FFF2-40B4-BE49-F238E27FC236}">
                <a16:creationId xmlns:a16="http://schemas.microsoft.com/office/drawing/2014/main" id="{AB6BEB6F-1F2A-E16E-4BF2-2160453DE672}"/>
              </a:ext>
            </a:extLst>
          </p:cNvPr>
          <p:cNvGraphicFramePr>
            <a:graphicFrameLocks noGrp="1" noChangeAspect="1"/>
          </p:cNvGraphicFramePr>
          <p:nvPr>
            <p:extLst>
              <p:ext uri="{D42A27DB-BD31-4B8C-83A1-F6EECF244321}">
                <p14:modId xmlns:p14="http://schemas.microsoft.com/office/powerpoint/2010/main" val="1555097362"/>
              </p:ext>
            </p:extLst>
          </p:nvPr>
        </p:nvGraphicFramePr>
        <p:xfrm>
          <a:off x="7154272" y="2602391"/>
          <a:ext cx="2333550" cy="1896468"/>
        </p:xfrm>
        <a:graphic>
          <a:graphicData uri="http://schemas.openxmlformats.org/drawingml/2006/table">
            <a:tbl>
              <a:tblPr firstRow="1" bandRow="1">
                <a:tableStyleId>{5C22544A-7EE6-4342-B048-85BDC9FD1C3A}</a:tableStyleId>
              </a:tblPr>
              <a:tblGrid>
                <a:gridCol w="777850">
                  <a:extLst>
                    <a:ext uri="{9D8B030D-6E8A-4147-A177-3AD203B41FA5}">
                      <a16:colId xmlns:a16="http://schemas.microsoft.com/office/drawing/2014/main" val="982845991"/>
                    </a:ext>
                  </a:extLst>
                </a:gridCol>
                <a:gridCol w="777850">
                  <a:extLst>
                    <a:ext uri="{9D8B030D-6E8A-4147-A177-3AD203B41FA5}">
                      <a16:colId xmlns:a16="http://schemas.microsoft.com/office/drawing/2014/main" val="3439777408"/>
                    </a:ext>
                  </a:extLst>
                </a:gridCol>
                <a:gridCol w="777850">
                  <a:extLst>
                    <a:ext uri="{9D8B030D-6E8A-4147-A177-3AD203B41FA5}">
                      <a16:colId xmlns:a16="http://schemas.microsoft.com/office/drawing/2014/main" val="2211412554"/>
                    </a:ext>
                  </a:extLst>
                </a:gridCol>
              </a:tblGrid>
              <a:tr h="688321">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0.05</a:t>
                      </a:r>
                      <a:endParaRPr lang="zh-CN"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1">
                        <a:lumMod val="20000"/>
                        <a:lumOff val="80000"/>
                      </a:schemeClr>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0.1</a:t>
                      </a:r>
                      <a:endParaRPr lang="zh-CN"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1">
                        <a:lumMod val="40000"/>
                        <a:lumOff val="60000"/>
                      </a:schemeClr>
                    </a:solidFill>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0.05</a:t>
                      </a:r>
                      <a:endParaRPr lang="zh-CN" altLang="en-US" b="0" dirty="0">
                        <a:solidFill>
                          <a:schemeClr val="tx1"/>
                        </a:solidFill>
                        <a:latin typeface="Times New Roman" panose="02020603050405020304" pitchFamily="18" charset="0"/>
                        <a:cs typeface="Times New Roman" panose="02020603050405020304" pitchFamily="18" charset="0"/>
                      </a:endParaRPr>
                    </a:p>
                  </a:txBody>
                  <a:tcPr anchor="ctr">
                    <a:solidFill>
                      <a:schemeClr val="accent1">
                        <a:lumMod val="20000"/>
                        <a:lumOff val="80000"/>
                      </a:schemeClr>
                    </a:solidFill>
                  </a:tcPr>
                </a:tc>
                <a:extLst>
                  <a:ext uri="{0D108BD9-81ED-4DB2-BD59-A6C34878D82A}">
                    <a16:rowId xmlns:a16="http://schemas.microsoft.com/office/drawing/2014/main" val="1320458872"/>
                  </a:ext>
                </a:extLst>
              </a:tr>
              <a:tr h="75449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0.1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solidFill>
                      <a:schemeClr val="accent1">
                        <a:lumMod val="40000"/>
                        <a:lumOff val="60000"/>
                      </a:schemeClr>
                    </a:solid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0.4</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solidFill>
                      <a:schemeClr val="accent1">
                        <a:lumMod val="60000"/>
                        <a:lumOff val="40000"/>
                      </a:schemeClr>
                    </a:solid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0.1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solidFill>
                      <a:schemeClr val="accent1">
                        <a:lumMod val="40000"/>
                        <a:lumOff val="60000"/>
                      </a:schemeClr>
                    </a:solidFill>
                  </a:tcPr>
                </a:tc>
                <a:extLst>
                  <a:ext uri="{0D108BD9-81ED-4DB2-BD59-A6C34878D82A}">
                    <a16:rowId xmlns:a16="http://schemas.microsoft.com/office/drawing/2014/main" val="1496273157"/>
                  </a:ext>
                </a:extLst>
              </a:tr>
              <a:tr h="453654">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0.05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solidFill>
                      <a:schemeClr val="accent1">
                        <a:lumMod val="20000"/>
                        <a:lumOff val="80000"/>
                      </a:schemeClr>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0.1</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solidFill>
                      <a:schemeClr val="accent1">
                        <a:lumMod val="40000"/>
                        <a:lumOff val="60000"/>
                      </a:schemeClr>
                    </a:solidFill>
                  </a:tcPr>
                </a:tc>
                <a:tc>
                  <a:txBody>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0.05</a:t>
                      </a:r>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solidFill>
                      <a:schemeClr val="accent1">
                        <a:lumMod val="20000"/>
                        <a:lumOff val="80000"/>
                      </a:schemeClr>
                    </a:solidFill>
                  </a:tcPr>
                </a:tc>
                <a:extLst>
                  <a:ext uri="{0D108BD9-81ED-4DB2-BD59-A6C34878D82A}">
                    <a16:rowId xmlns:a16="http://schemas.microsoft.com/office/drawing/2014/main" val="595619031"/>
                  </a:ext>
                </a:extLst>
              </a:tr>
            </a:tbl>
          </a:graphicData>
        </a:graphic>
      </p:graphicFrame>
      <p:pic>
        <p:nvPicPr>
          <p:cNvPr id="24" name="图片 23">
            <a:extLst>
              <a:ext uri="{FF2B5EF4-FFF2-40B4-BE49-F238E27FC236}">
                <a16:creationId xmlns:a16="http://schemas.microsoft.com/office/drawing/2014/main" id="{9B97B7CD-6602-EBEA-F531-329EB699D080}"/>
              </a:ext>
            </a:extLst>
          </p:cNvPr>
          <p:cNvPicPr>
            <a:picLocks noChangeAspect="1"/>
          </p:cNvPicPr>
          <p:nvPr/>
        </p:nvPicPr>
        <p:blipFill>
          <a:blip r:embed="rId2"/>
          <a:stretch>
            <a:fillRect/>
          </a:stretch>
        </p:blipFill>
        <p:spPr>
          <a:xfrm>
            <a:off x="2090005" y="270672"/>
            <a:ext cx="6091818" cy="1998878"/>
          </a:xfrm>
          <a:prstGeom prst="rect">
            <a:avLst/>
          </a:prstGeom>
        </p:spPr>
      </p:pic>
      <p:pic>
        <p:nvPicPr>
          <p:cNvPr id="28" name="图片 27">
            <a:extLst>
              <a:ext uri="{FF2B5EF4-FFF2-40B4-BE49-F238E27FC236}">
                <a16:creationId xmlns:a16="http://schemas.microsoft.com/office/drawing/2014/main" id="{FD3CCBA1-2B5E-B963-AD4A-CCE7A3CD6D57}"/>
              </a:ext>
            </a:extLst>
          </p:cNvPr>
          <p:cNvPicPr>
            <a:picLocks noChangeAspect="1"/>
          </p:cNvPicPr>
          <p:nvPr/>
        </p:nvPicPr>
        <p:blipFill>
          <a:blip r:embed="rId3"/>
          <a:stretch>
            <a:fillRect/>
          </a:stretch>
        </p:blipFill>
        <p:spPr>
          <a:xfrm>
            <a:off x="2062356" y="4668651"/>
            <a:ext cx="6147116" cy="2114659"/>
          </a:xfrm>
          <a:prstGeom prst="rect">
            <a:avLst/>
          </a:prstGeom>
        </p:spPr>
      </p:pic>
    </p:spTree>
    <p:extLst>
      <p:ext uri="{BB962C8B-B14F-4D97-AF65-F5344CB8AC3E}">
        <p14:creationId xmlns:p14="http://schemas.microsoft.com/office/powerpoint/2010/main" val="1193507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C189F-C8BE-DF6C-851D-DC8887F5AB90}"/>
              </a:ext>
            </a:extLst>
          </p:cNvPr>
          <p:cNvSpPr>
            <a:spLocks noGrp="1"/>
          </p:cNvSpPr>
          <p:nvPr/>
        </p:nvSpPr>
        <p:spPr>
          <a:xfrm>
            <a:off x="804337" y="1179269"/>
            <a:ext cx="3462916" cy="104160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zh-CN" altLang="en-US" dirty="0"/>
              <a:t>损失函数定义</a:t>
            </a:r>
          </a:p>
        </p:txBody>
      </p:sp>
      <p:pic>
        <p:nvPicPr>
          <p:cNvPr id="3" name="图片 2">
            <a:extLst>
              <a:ext uri="{FF2B5EF4-FFF2-40B4-BE49-F238E27FC236}">
                <a16:creationId xmlns:a16="http://schemas.microsoft.com/office/drawing/2014/main" id="{17B25BFE-6D3A-1790-95E7-B0083ADEDBB9}"/>
              </a:ext>
            </a:extLst>
          </p:cNvPr>
          <p:cNvPicPr>
            <a:picLocks noChangeAspect="1"/>
          </p:cNvPicPr>
          <p:nvPr/>
        </p:nvPicPr>
        <p:blipFill>
          <a:blip r:embed="rId2"/>
          <a:stretch>
            <a:fillRect/>
          </a:stretch>
        </p:blipFill>
        <p:spPr>
          <a:xfrm>
            <a:off x="1409666" y="2533259"/>
            <a:ext cx="10058463" cy="2977222"/>
          </a:xfrm>
          <a:prstGeom prst="rect">
            <a:avLst/>
          </a:prstGeom>
        </p:spPr>
      </p:pic>
    </p:spTree>
    <p:extLst>
      <p:ext uri="{BB962C8B-B14F-4D97-AF65-F5344CB8AC3E}">
        <p14:creationId xmlns:p14="http://schemas.microsoft.com/office/powerpoint/2010/main" val="606141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F7FE224-9A7C-450B-884A-A85F56F2926E}"/>
              </a:ext>
            </a:extLst>
          </p:cNvPr>
          <p:cNvGraphicFramePr>
            <a:graphicFrameLocks noGrp="1"/>
          </p:cNvGraphicFramePr>
          <p:nvPr>
            <p:extLst>
              <p:ext uri="{D42A27DB-BD31-4B8C-83A1-F6EECF244321}">
                <p14:modId xmlns:p14="http://schemas.microsoft.com/office/powerpoint/2010/main" val="961565907"/>
              </p:ext>
            </p:extLst>
          </p:nvPr>
        </p:nvGraphicFramePr>
        <p:xfrm>
          <a:off x="985952" y="2121031"/>
          <a:ext cx="9451162" cy="3027165"/>
        </p:xfrm>
        <a:graphic>
          <a:graphicData uri="http://schemas.openxmlformats.org/drawingml/2006/table">
            <a:tbl>
              <a:tblPr firstRow="1" bandRow="1">
                <a:tableStyleId>{5C22544A-7EE6-4342-B048-85BDC9FD1C3A}</a:tableStyleId>
              </a:tblPr>
              <a:tblGrid>
                <a:gridCol w="4725581">
                  <a:extLst>
                    <a:ext uri="{9D8B030D-6E8A-4147-A177-3AD203B41FA5}">
                      <a16:colId xmlns:a16="http://schemas.microsoft.com/office/drawing/2014/main" val="20000"/>
                    </a:ext>
                  </a:extLst>
                </a:gridCol>
                <a:gridCol w="4725581">
                  <a:extLst>
                    <a:ext uri="{9D8B030D-6E8A-4147-A177-3AD203B41FA5}">
                      <a16:colId xmlns:a16="http://schemas.microsoft.com/office/drawing/2014/main" val="20001"/>
                    </a:ext>
                  </a:extLst>
                </a:gridCol>
              </a:tblGrid>
              <a:tr h="605433">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zh-CN" altLang="en-US" dirty="0"/>
                        <a:t>评价方法</a:t>
                      </a:r>
                    </a:p>
                  </a:txBody>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zh-CN" altLang="en-US" dirty="0"/>
                        <a:t>原理</a:t>
                      </a:r>
                    </a:p>
                  </a:txBody>
                  <a:tcPr/>
                </a:tc>
                <a:extLst>
                  <a:ext uri="{0D108BD9-81ED-4DB2-BD59-A6C34878D82A}">
                    <a16:rowId xmlns:a16="http://schemas.microsoft.com/office/drawing/2014/main" val="10000"/>
                  </a:ext>
                </a:extLst>
              </a:tr>
              <a:tr h="605433">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评价人群计数的准确率</a:t>
                      </a: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平均绝对误差</a:t>
                      </a:r>
                      <a:r>
                        <a:rPr lang="en-US" altLang="zh-CN" dirty="0"/>
                        <a:t>MAS</a:t>
                      </a:r>
                      <a:r>
                        <a:rPr lang="zh-CN" altLang="en-US" dirty="0"/>
                        <a:t>和均方误差</a:t>
                      </a:r>
                      <a:r>
                        <a:rPr lang="en-US" altLang="zh-CN" dirty="0"/>
                        <a:t>MSE</a:t>
                      </a:r>
                      <a:endParaRPr lang="zh-CN" altLang="en-US" dirty="0"/>
                    </a:p>
                  </a:txBody>
                  <a:tcPr/>
                </a:tc>
                <a:extLst>
                  <a:ext uri="{0D108BD9-81ED-4DB2-BD59-A6C34878D82A}">
                    <a16:rowId xmlns:a16="http://schemas.microsoft.com/office/drawing/2014/main" val="10001"/>
                  </a:ext>
                </a:extLst>
              </a:tr>
              <a:tr h="605433">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密度图质量</a:t>
                      </a: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峰值信噪比</a:t>
                      </a:r>
                      <a:r>
                        <a:rPr lang="en-US" altLang="zh-CN" dirty="0"/>
                        <a:t>PSNR</a:t>
                      </a:r>
                      <a:r>
                        <a:rPr lang="zh-CN" altLang="en-US" dirty="0"/>
                        <a:t>和结构相似性</a:t>
                      </a:r>
                      <a:r>
                        <a:rPr lang="en-US" altLang="zh-CN" dirty="0"/>
                        <a:t>SSIM</a:t>
                      </a:r>
                      <a:endParaRPr lang="zh-CN" altLang="en-US" dirty="0"/>
                    </a:p>
                  </a:txBody>
                  <a:tcPr/>
                </a:tc>
                <a:extLst>
                  <a:ext uri="{0D108BD9-81ED-4DB2-BD59-A6C34878D82A}">
                    <a16:rowId xmlns:a16="http://schemas.microsoft.com/office/drawing/2014/main" val="10002"/>
                  </a:ext>
                </a:extLst>
              </a:tr>
              <a:tr h="605433">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计算复杂性和标注复杂性</a:t>
                      </a: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模型参数量，浮点计算量和推理时间</a:t>
                      </a:r>
                    </a:p>
                  </a:txBody>
                  <a:tcPr/>
                </a:tc>
                <a:extLst>
                  <a:ext uri="{0D108BD9-81ED-4DB2-BD59-A6C34878D82A}">
                    <a16:rowId xmlns:a16="http://schemas.microsoft.com/office/drawing/2014/main" val="10003"/>
                  </a:ext>
                </a:extLst>
              </a:tr>
              <a:tr h="605433">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模型的鲁棒性和灵活性</a:t>
                      </a:r>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36655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19660-D2E7-A654-DA76-FE1201E1655C}"/>
              </a:ext>
            </a:extLst>
          </p:cNvPr>
          <p:cNvSpPr>
            <a:spLocks noGrp="1"/>
          </p:cNvSpPr>
          <p:nvPr/>
        </p:nvSpPr>
        <p:spPr>
          <a:xfrm>
            <a:off x="777311" y="914105"/>
            <a:ext cx="3379910" cy="10593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zh-CN" altLang="en-US" dirty="0"/>
              <a:t>主流评价指标</a:t>
            </a:r>
          </a:p>
        </p:txBody>
      </p:sp>
      <p:grpSp>
        <p:nvGrpSpPr>
          <p:cNvPr id="3" name="组合 2">
            <a:extLst>
              <a:ext uri="{FF2B5EF4-FFF2-40B4-BE49-F238E27FC236}">
                <a16:creationId xmlns:a16="http://schemas.microsoft.com/office/drawing/2014/main" id="{CA76A051-C629-F115-74B9-0FCBE70985A4}"/>
              </a:ext>
            </a:extLst>
          </p:cNvPr>
          <p:cNvGrpSpPr/>
          <p:nvPr/>
        </p:nvGrpSpPr>
        <p:grpSpPr>
          <a:xfrm>
            <a:off x="1324280" y="2143975"/>
            <a:ext cx="9741619" cy="3526543"/>
            <a:chOff x="1782903" y="1677880"/>
            <a:chExt cx="9741619" cy="3526543"/>
          </a:xfrm>
        </p:grpSpPr>
        <p:pic>
          <p:nvPicPr>
            <p:cNvPr id="4" name="图片 3">
              <a:extLst>
                <a:ext uri="{FF2B5EF4-FFF2-40B4-BE49-F238E27FC236}">
                  <a16:creationId xmlns:a16="http://schemas.microsoft.com/office/drawing/2014/main" id="{CC036A57-B783-C209-5168-B21731C45462}"/>
                </a:ext>
              </a:extLst>
            </p:cNvPr>
            <p:cNvPicPr>
              <a:picLocks noChangeAspect="1"/>
            </p:cNvPicPr>
            <p:nvPr/>
          </p:nvPicPr>
          <p:blipFill>
            <a:blip r:embed="rId2"/>
            <a:stretch>
              <a:fillRect/>
            </a:stretch>
          </p:blipFill>
          <p:spPr>
            <a:xfrm>
              <a:off x="1782903" y="1677880"/>
              <a:ext cx="9722557" cy="1093928"/>
            </a:xfrm>
            <a:prstGeom prst="rect">
              <a:avLst/>
            </a:prstGeom>
          </p:spPr>
        </p:pic>
        <p:pic>
          <p:nvPicPr>
            <p:cNvPr id="5" name="图片 4">
              <a:extLst>
                <a:ext uri="{FF2B5EF4-FFF2-40B4-BE49-F238E27FC236}">
                  <a16:creationId xmlns:a16="http://schemas.microsoft.com/office/drawing/2014/main" id="{1FA99029-6982-7E01-3C00-7FAB2AF5F7D0}"/>
                </a:ext>
              </a:extLst>
            </p:cNvPr>
            <p:cNvPicPr>
              <a:picLocks noChangeAspect="1"/>
            </p:cNvPicPr>
            <p:nvPr/>
          </p:nvPicPr>
          <p:blipFill>
            <a:blip r:embed="rId3"/>
            <a:stretch>
              <a:fillRect/>
            </a:stretch>
          </p:blipFill>
          <p:spPr>
            <a:xfrm>
              <a:off x="1782903" y="2771808"/>
              <a:ext cx="9741619" cy="2432615"/>
            </a:xfrm>
            <a:prstGeom prst="rect">
              <a:avLst/>
            </a:prstGeom>
          </p:spPr>
        </p:pic>
      </p:grpSp>
    </p:spTree>
    <p:extLst>
      <p:ext uri="{BB962C8B-B14F-4D97-AF65-F5344CB8AC3E}">
        <p14:creationId xmlns:p14="http://schemas.microsoft.com/office/powerpoint/2010/main" val="1256441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CDD35-A299-F8C4-E48B-98000C402B8F}"/>
              </a:ext>
            </a:extLst>
          </p:cNvPr>
          <p:cNvSpPr>
            <a:spLocks noGrp="1"/>
          </p:cNvSpPr>
          <p:nvPr/>
        </p:nvSpPr>
        <p:spPr>
          <a:xfrm>
            <a:off x="751147" y="848657"/>
            <a:ext cx="3604959" cy="98834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zh-CN" altLang="en-US" dirty="0"/>
              <a:t>目前存在的问题</a:t>
            </a:r>
          </a:p>
        </p:txBody>
      </p:sp>
      <p:sp>
        <p:nvSpPr>
          <p:cNvPr id="3" name="文本框 4">
            <a:extLst>
              <a:ext uri="{FF2B5EF4-FFF2-40B4-BE49-F238E27FC236}">
                <a16:creationId xmlns:a16="http://schemas.microsoft.com/office/drawing/2014/main" id="{5B7B3D2E-4D25-C578-63B0-F1CA35803872}"/>
              </a:ext>
            </a:extLst>
          </p:cNvPr>
          <p:cNvSpPr txBox="1"/>
          <p:nvPr/>
        </p:nvSpPr>
        <p:spPr>
          <a:xfrm>
            <a:off x="1284433" y="1836998"/>
            <a:ext cx="10759736" cy="492295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just">
              <a:lnSpc>
                <a:spcPct val="200000"/>
              </a:lnSpc>
              <a:spcBef>
                <a:spcPts val="0"/>
              </a:spcBef>
              <a:spcAft>
                <a:spcPts val="0"/>
              </a:spcAft>
              <a:buFont typeface="Wingdings" panose="05000000000000000000" pitchFamily="2" charset="2"/>
              <a:buChar char="Ø"/>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使用几何自适应核生成的密度图中还存在分布不准确的问题。</a:t>
            </a:r>
            <a:endParaRPr lang="en-US" altLang="zh-CN" sz="2000" kern="100" dirty="0">
              <a:latin typeface="Times New Roman" panose="02020603050405020304" pitchFamily="18" charset="0"/>
              <a:ea typeface="宋体" panose="02010600030101010101" pitchFamily="2" charset="-122"/>
            </a:endParaRPr>
          </a:p>
          <a:p>
            <a:pPr marL="285750" marR="0" lvl="0" indent="-285750" algn="just">
              <a:lnSpc>
                <a:spcPct val="200000"/>
              </a:lnSpc>
              <a:spcBef>
                <a:spcPts val="0"/>
              </a:spcBef>
              <a:spcAft>
                <a:spcPts val="0"/>
              </a:spcAft>
              <a:buFont typeface="Wingdings" panose="05000000000000000000" pitchFamily="2" charset="2"/>
              <a:buChar char="Ø"/>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人群计数模型上进步一步的提升，使得模型的泛化性能提高，不仅仅可以用于人群的计数，也可以用于其他方面的计数。</a:t>
            </a:r>
            <a:endParaRPr lang="en-US" altLang="zh-CN" sz="2000" kern="100" dirty="0">
              <a:latin typeface="Times New Roman" panose="02020603050405020304" pitchFamily="18" charset="0"/>
              <a:ea typeface="宋体" panose="02010600030101010101" pitchFamily="2" charset="-122"/>
            </a:endParaRPr>
          </a:p>
          <a:p>
            <a:pPr marL="285750" marR="0" lvl="0" indent="-285750" algn="just">
              <a:lnSpc>
                <a:spcPct val="200000"/>
              </a:lnSpc>
              <a:spcBef>
                <a:spcPts val="0"/>
              </a:spcBef>
              <a:spcAft>
                <a:spcPts val="0"/>
              </a:spcAft>
              <a:buFont typeface="Wingdings" panose="05000000000000000000" pitchFamily="2" charset="2"/>
              <a:buChar char="Ø"/>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检测的过程中任然收到光照，人物尺度变化等影响。</a:t>
            </a:r>
            <a:endParaRPr lang="en-US" altLang="zh-CN" sz="2000" kern="100" dirty="0">
              <a:latin typeface="Times New Roman" panose="02020603050405020304" pitchFamily="18" charset="0"/>
              <a:ea typeface="宋体" panose="02010600030101010101" pitchFamily="2" charset="-122"/>
            </a:endParaRPr>
          </a:p>
          <a:p>
            <a:pPr marL="285750" marR="0" lvl="0" indent="-285750" algn="just">
              <a:lnSpc>
                <a:spcPct val="200000"/>
              </a:lnSpc>
              <a:spcBef>
                <a:spcPts val="0"/>
              </a:spcBef>
              <a:spcAft>
                <a:spcPts val="0"/>
              </a:spcAft>
              <a:buFont typeface="Wingdings" panose="05000000000000000000" pitchFamily="2" charset="2"/>
              <a:buChar char="Ø"/>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在计算机视觉存在的一个普遍问题就是在速度和精度方面总是要做一个权衡，当速度上满足了实时性要求时，准确率会大幅度的下降；而当准确率达到一定的精度之后，模型的推理速度远远满足不了终端以及边缘设备的计算要求。</a:t>
            </a:r>
            <a:endPar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marL="285750" marR="0" lvl="0" indent="-285750" algn="just">
              <a:lnSpc>
                <a:spcPct val="200000"/>
              </a:lnSpc>
              <a:spcBef>
                <a:spcPts val="0"/>
              </a:spcBef>
              <a:spcAft>
                <a:spcPts val="0"/>
              </a:spcAft>
              <a:buFont typeface="Wingdings" panose="05000000000000000000" pitchFamily="2" charset="2"/>
              <a:buChar char="Ø"/>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目前的模型如果要部署的话，难度也很大，因为一个高准确率的模型都比较复杂。</a:t>
            </a:r>
            <a:endParaRPr lang="zh-CN" altLang="en-US" sz="20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97491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28FACA-C2D9-F5F2-8BB4-EA126BF0A1BE}"/>
              </a:ext>
            </a:extLst>
          </p:cNvPr>
          <p:cNvSpPr>
            <a:spLocks noGrp="1"/>
          </p:cNvSpPr>
          <p:nvPr/>
        </p:nvSpPr>
        <p:spPr>
          <a:xfrm>
            <a:off x="1401323" y="967654"/>
            <a:ext cx="3081176" cy="85517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zh-CN" altLang="en-US" dirty="0"/>
              <a:t>进一步工作</a:t>
            </a:r>
          </a:p>
        </p:txBody>
      </p:sp>
      <p:sp>
        <p:nvSpPr>
          <p:cNvPr id="3" name="文本框 3">
            <a:extLst>
              <a:ext uri="{FF2B5EF4-FFF2-40B4-BE49-F238E27FC236}">
                <a16:creationId xmlns:a16="http://schemas.microsoft.com/office/drawing/2014/main" id="{5D796859-1D4C-7109-780F-EECD22DC12A3}"/>
              </a:ext>
            </a:extLst>
          </p:cNvPr>
          <p:cNvSpPr txBox="1"/>
          <p:nvPr/>
        </p:nvSpPr>
        <p:spPr>
          <a:xfrm>
            <a:off x="2689209" y="2098037"/>
            <a:ext cx="7253056" cy="39054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zh-CN" altLang="en-US" sz="2400" dirty="0"/>
              <a:t>提升密度图的生成质量</a:t>
            </a:r>
            <a:endParaRPr lang="en-US" altLang="zh-CN" sz="2400" dirty="0"/>
          </a:p>
          <a:p>
            <a:pPr marL="285750" indent="-285750">
              <a:lnSpc>
                <a:spcPct val="150000"/>
              </a:lnSpc>
              <a:buFont typeface="Wingdings" panose="05000000000000000000" pitchFamily="2" charset="2"/>
              <a:buChar char="Ø"/>
            </a:pPr>
            <a:r>
              <a:rPr lang="zh-CN" altLang="en-US" sz="2400" dirty="0"/>
              <a:t>根据已有的优秀模型和能否将</a:t>
            </a:r>
            <a:r>
              <a:rPr lang="en-US" altLang="zh-CN" sz="2400" dirty="0"/>
              <a:t>transformer</a:t>
            </a:r>
            <a:r>
              <a:rPr lang="zh-CN" altLang="en-US" sz="2400" dirty="0"/>
              <a:t>机制融入算法中</a:t>
            </a:r>
            <a:endParaRPr lang="en-US" altLang="zh-CN" sz="2400" dirty="0"/>
          </a:p>
          <a:p>
            <a:pPr marL="285750" indent="-285750">
              <a:lnSpc>
                <a:spcPct val="150000"/>
              </a:lnSpc>
              <a:buFont typeface="Wingdings" panose="05000000000000000000" pitchFamily="2" charset="2"/>
              <a:buChar char="Ø"/>
            </a:pPr>
            <a:r>
              <a:rPr lang="zh-CN" altLang="en-US" sz="2400" dirty="0"/>
              <a:t>将已有的空间注意力机制和通道注意力机制加入到模型当中</a:t>
            </a:r>
            <a:endParaRPr lang="en-US" altLang="zh-CN" sz="2400" dirty="0"/>
          </a:p>
          <a:p>
            <a:pPr marL="285750" indent="-285750">
              <a:lnSpc>
                <a:spcPct val="150000"/>
              </a:lnSpc>
              <a:buFont typeface="Wingdings" panose="05000000000000000000" pitchFamily="2" charset="2"/>
              <a:buChar char="Ø"/>
            </a:pPr>
            <a:r>
              <a:rPr lang="zh-CN" altLang="en-US" sz="2400" dirty="0"/>
              <a:t>针对图像中人物的尺度变化以及受环境光照的影响进行改进</a:t>
            </a:r>
          </a:p>
        </p:txBody>
      </p:sp>
    </p:spTree>
    <p:extLst>
      <p:ext uri="{BB962C8B-B14F-4D97-AF65-F5344CB8AC3E}">
        <p14:creationId xmlns:p14="http://schemas.microsoft.com/office/powerpoint/2010/main" val="1550874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83AB1-6233-A5E0-C838-825FDFF4DDAC}"/>
              </a:ext>
            </a:extLst>
          </p:cNvPr>
          <p:cNvSpPr>
            <a:spLocks noGrp="1"/>
          </p:cNvSpPr>
          <p:nvPr/>
        </p:nvSpPr>
        <p:spPr>
          <a:xfrm>
            <a:off x="1954566" y="752867"/>
            <a:ext cx="3409025" cy="120140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zh-CN" altLang="en-US" sz="4800" dirty="0"/>
              <a:t>总体架构</a:t>
            </a:r>
          </a:p>
        </p:txBody>
      </p:sp>
      <p:sp>
        <p:nvSpPr>
          <p:cNvPr id="3" name="文本框 3">
            <a:extLst>
              <a:ext uri="{FF2B5EF4-FFF2-40B4-BE49-F238E27FC236}">
                <a16:creationId xmlns:a16="http://schemas.microsoft.com/office/drawing/2014/main" id="{5CAA5ECE-94F2-9610-7AA4-375C51E9C151}"/>
              </a:ext>
            </a:extLst>
          </p:cNvPr>
          <p:cNvSpPr txBox="1"/>
          <p:nvPr/>
        </p:nvSpPr>
        <p:spPr>
          <a:xfrm>
            <a:off x="3250707" y="1660487"/>
            <a:ext cx="6986727" cy="51975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zh-CN" altLang="en-US" sz="2800" dirty="0"/>
              <a:t>人群计数算法</a:t>
            </a:r>
            <a:endParaRPr lang="en-US" altLang="zh-CN" sz="2800" dirty="0"/>
          </a:p>
          <a:p>
            <a:pPr marL="285750" indent="-285750">
              <a:lnSpc>
                <a:spcPct val="150000"/>
              </a:lnSpc>
              <a:buFont typeface="Wingdings" panose="05000000000000000000" pitchFamily="2" charset="2"/>
              <a:buChar char="Ø"/>
            </a:pPr>
            <a:r>
              <a:rPr lang="zh-CN" altLang="en-US" sz="2800" dirty="0"/>
              <a:t>基于密度图的人群计数算法</a:t>
            </a:r>
            <a:endParaRPr lang="en-US" altLang="zh-CN" sz="2800" dirty="0"/>
          </a:p>
          <a:p>
            <a:pPr marL="285750" indent="-285750">
              <a:lnSpc>
                <a:spcPct val="150000"/>
              </a:lnSpc>
              <a:buFont typeface="Wingdings" panose="05000000000000000000" pitchFamily="2" charset="2"/>
              <a:buChar char="Ø"/>
            </a:pPr>
            <a:r>
              <a:rPr lang="zh-CN" altLang="en-US" sz="2800" dirty="0"/>
              <a:t>主流的人群统计模型</a:t>
            </a:r>
            <a:endParaRPr lang="en-US" altLang="zh-CN" sz="2800" dirty="0"/>
          </a:p>
          <a:p>
            <a:pPr marL="285750" indent="-285750">
              <a:lnSpc>
                <a:spcPct val="150000"/>
              </a:lnSpc>
              <a:buFont typeface="Wingdings" panose="05000000000000000000" pitchFamily="2" charset="2"/>
              <a:buChar char="Ø"/>
            </a:pPr>
            <a:r>
              <a:rPr lang="zh-CN" altLang="en-US" sz="2800" dirty="0"/>
              <a:t>常用数据集</a:t>
            </a:r>
            <a:endParaRPr lang="en-US" altLang="zh-CN" sz="2800" dirty="0"/>
          </a:p>
          <a:p>
            <a:pPr marL="285750" indent="-285750">
              <a:lnSpc>
                <a:spcPct val="150000"/>
              </a:lnSpc>
              <a:buFont typeface="Wingdings" panose="05000000000000000000" pitchFamily="2" charset="2"/>
              <a:buChar char="Ø"/>
            </a:pPr>
            <a:r>
              <a:rPr lang="zh-CN" altLang="en-US" sz="2800" dirty="0"/>
              <a:t>损失函数</a:t>
            </a:r>
            <a:endParaRPr lang="en-US" altLang="zh-CN" sz="2800" dirty="0"/>
          </a:p>
          <a:p>
            <a:pPr marL="285750" indent="-285750">
              <a:lnSpc>
                <a:spcPct val="150000"/>
              </a:lnSpc>
              <a:buFont typeface="Wingdings" panose="05000000000000000000" pitchFamily="2" charset="2"/>
              <a:buChar char="Ø"/>
            </a:pPr>
            <a:r>
              <a:rPr lang="zh-CN" altLang="en-US" sz="2800" dirty="0"/>
              <a:t>评价指标</a:t>
            </a:r>
            <a:endParaRPr lang="en-US" altLang="zh-CN" sz="2800" dirty="0"/>
          </a:p>
          <a:p>
            <a:pPr marL="285750" indent="-285750">
              <a:lnSpc>
                <a:spcPct val="150000"/>
              </a:lnSpc>
              <a:buFont typeface="Wingdings" panose="05000000000000000000" pitchFamily="2" charset="2"/>
              <a:buChar char="Ø"/>
            </a:pPr>
            <a:r>
              <a:rPr lang="zh-CN" altLang="en-US" sz="2800" dirty="0"/>
              <a:t>目前存在的问题</a:t>
            </a:r>
            <a:endParaRPr lang="en-US" altLang="zh-CN" sz="2800" dirty="0"/>
          </a:p>
          <a:p>
            <a:pPr marL="285750" indent="-285750">
              <a:lnSpc>
                <a:spcPct val="150000"/>
              </a:lnSpc>
              <a:buFont typeface="Wingdings" panose="05000000000000000000" pitchFamily="2" charset="2"/>
              <a:buChar char="Ø"/>
            </a:pPr>
            <a:r>
              <a:rPr lang="zh-CN" altLang="en-US" sz="2800" dirty="0"/>
              <a:t>进一步工作</a:t>
            </a:r>
          </a:p>
        </p:txBody>
      </p:sp>
    </p:spTree>
    <p:extLst>
      <p:ext uri="{BB962C8B-B14F-4D97-AF65-F5344CB8AC3E}">
        <p14:creationId xmlns:p14="http://schemas.microsoft.com/office/powerpoint/2010/main" val="3479451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622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08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407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1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224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13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79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6ECBE-EB32-3ED1-01AD-315405F08554}"/>
              </a:ext>
            </a:extLst>
          </p:cNvPr>
          <p:cNvSpPr>
            <a:spLocks noGrp="1"/>
          </p:cNvSpPr>
          <p:nvPr/>
        </p:nvSpPr>
        <p:spPr>
          <a:xfrm>
            <a:off x="706016" y="752032"/>
            <a:ext cx="4065973" cy="89956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zh-CN" altLang="en-US" dirty="0"/>
              <a:t>人群计数算法</a:t>
            </a:r>
          </a:p>
        </p:txBody>
      </p:sp>
      <p:sp>
        <p:nvSpPr>
          <p:cNvPr id="3" name="文本框 3">
            <a:extLst>
              <a:ext uri="{FF2B5EF4-FFF2-40B4-BE49-F238E27FC236}">
                <a16:creationId xmlns:a16="http://schemas.microsoft.com/office/drawing/2014/main" id="{F70C167F-0F86-9CBA-7DBD-2A848262C5FC}"/>
              </a:ext>
            </a:extLst>
          </p:cNvPr>
          <p:cNvSpPr txBox="1"/>
          <p:nvPr/>
        </p:nvSpPr>
        <p:spPr>
          <a:xfrm>
            <a:off x="1735826" y="1777549"/>
            <a:ext cx="655172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基于检测的人群计数算法</a:t>
            </a:r>
          </a:p>
        </p:txBody>
      </p:sp>
      <p:sp>
        <p:nvSpPr>
          <p:cNvPr id="4" name="矩形 3">
            <a:extLst>
              <a:ext uri="{FF2B5EF4-FFF2-40B4-BE49-F238E27FC236}">
                <a16:creationId xmlns:a16="http://schemas.microsoft.com/office/drawing/2014/main" id="{D58FB644-F6E5-3E0B-2116-7A14FC001DFE}"/>
              </a:ext>
            </a:extLst>
          </p:cNvPr>
          <p:cNvSpPr/>
          <p:nvPr/>
        </p:nvSpPr>
        <p:spPr>
          <a:xfrm>
            <a:off x="3924171" y="3072580"/>
            <a:ext cx="3364637" cy="23991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p>
        </p:txBody>
      </p:sp>
      <p:pic>
        <p:nvPicPr>
          <p:cNvPr id="5" name="图片 4">
            <a:extLst>
              <a:ext uri="{FF2B5EF4-FFF2-40B4-BE49-F238E27FC236}">
                <a16:creationId xmlns:a16="http://schemas.microsoft.com/office/drawing/2014/main" id="{06801E2B-7899-67FC-766A-CB414196C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711" y="3502036"/>
            <a:ext cx="1870230" cy="1402672"/>
          </a:xfrm>
          <a:prstGeom prst="rect">
            <a:avLst/>
          </a:prstGeom>
        </p:spPr>
      </p:pic>
      <p:pic>
        <p:nvPicPr>
          <p:cNvPr id="6" name="图片 5">
            <a:extLst>
              <a:ext uri="{FF2B5EF4-FFF2-40B4-BE49-F238E27FC236}">
                <a16:creationId xmlns:a16="http://schemas.microsoft.com/office/drawing/2014/main" id="{AC523714-56A5-D10C-2CAF-57E9AF8A7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2038" y="2981160"/>
            <a:ext cx="2943946" cy="2209851"/>
          </a:xfrm>
          <a:prstGeom prst="rect">
            <a:avLst/>
          </a:prstGeom>
        </p:spPr>
      </p:pic>
      <p:sp>
        <p:nvSpPr>
          <p:cNvPr id="7" name="箭头: 右 6">
            <a:extLst>
              <a:ext uri="{FF2B5EF4-FFF2-40B4-BE49-F238E27FC236}">
                <a16:creationId xmlns:a16="http://schemas.microsoft.com/office/drawing/2014/main" id="{6F96E46A-7FDA-605C-D4B4-FCC75E7BC9C3}"/>
              </a:ext>
            </a:extLst>
          </p:cNvPr>
          <p:cNvSpPr/>
          <p:nvPr/>
        </p:nvSpPr>
        <p:spPr>
          <a:xfrm>
            <a:off x="2854412" y="3961455"/>
            <a:ext cx="887767" cy="3994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箭头: 右 7">
            <a:extLst>
              <a:ext uri="{FF2B5EF4-FFF2-40B4-BE49-F238E27FC236}">
                <a16:creationId xmlns:a16="http://schemas.microsoft.com/office/drawing/2014/main" id="{68C5A329-C013-4447-44E4-0B81B234D3DE}"/>
              </a:ext>
            </a:extLst>
          </p:cNvPr>
          <p:cNvSpPr/>
          <p:nvPr/>
        </p:nvSpPr>
        <p:spPr>
          <a:xfrm>
            <a:off x="7552179" y="3961455"/>
            <a:ext cx="887767" cy="3994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2AF4BEC5-F723-4C8B-D49D-53C0D799664D}"/>
              </a:ext>
            </a:extLst>
          </p:cNvPr>
          <p:cNvSpPr/>
          <p:nvPr/>
        </p:nvSpPr>
        <p:spPr>
          <a:xfrm>
            <a:off x="4603313" y="3324483"/>
            <a:ext cx="2121763" cy="8788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400" dirty="0"/>
              <a:t>传统提取特征的检测方法</a:t>
            </a:r>
          </a:p>
        </p:txBody>
      </p:sp>
      <p:sp>
        <p:nvSpPr>
          <p:cNvPr id="10" name="矩形 9">
            <a:extLst>
              <a:ext uri="{FF2B5EF4-FFF2-40B4-BE49-F238E27FC236}">
                <a16:creationId xmlns:a16="http://schemas.microsoft.com/office/drawing/2014/main" id="{F13D1F79-2D2E-B3A6-484F-0A26E60C8E57}"/>
              </a:ext>
            </a:extLst>
          </p:cNvPr>
          <p:cNvSpPr/>
          <p:nvPr/>
        </p:nvSpPr>
        <p:spPr>
          <a:xfrm>
            <a:off x="4616629" y="4465263"/>
            <a:ext cx="2121763" cy="8788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a:t>CNN</a:t>
            </a:r>
            <a:r>
              <a:rPr lang="zh-CN" altLang="en-US" sz="2400" dirty="0"/>
              <a:t>提取特征的检测方法</a:t>
            </a:r>
          </a:p>
        </p:txBody>
      </p:sp>
      <p:sp>
        <p:nvSpPr>
          <p:cNvPr id="11" name="文本框 17">
            <a:extLst>
              <a:ext uri="{FF2B5EF4-FFF2-40B4-BE49-F238E27FC236}">
                <a16:creationId xmlns:a16="http://schemas.microsoft.com/office/drawing/2014/main" id="{EEACB757-1FA4-CD12-87BC-99FA9B2CA070}"/>
              </a:ext>
            </a:extLst>
          </p:cNvPr>
          <p:cNvSpPr txBox="1"/>
          <p:nvPr/>
        </p:nvSpPr>
        <p:spPr>
          <a:xfrm>
            <a:off x="4083969" y="5644303"/>
            <a:ext cx="316045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t>Two-stage or one-stage</a:t>
            </a:r>
            <a:endParaRPr lang="zh-CN" altLang="en-US" sz="2400" dirty="0"/>
          </a:p>
        </p:txBody>
      </p:sp>
    </p:spTree>
    <p:extLst>
      <p:ext uri="{BB962C8B-B14F-4D97-AF65-F5344CB8AC3E}">
        <p14:creationId xmlns:p14="http://schemas.microsoft.com/office/powerpoint/2010/main" val="2939467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a:extLst>
              <a:ext uri="{FF2B5EF4-FFF2-40B4-BE49-F238E27FC236}">
                <a16:creationId xmlns:a16="http://schemas.microsoft.com/office/drawing/2014/main" id="{34291DEF-854E-570B-002C-A6F520EB5132}"/>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249843" y="1408729"/>
            <a:ext cx="8881611" cy="4983224"/>
          </a:xfrm>
          <a:prstGeom prst="rect">
            <a:avLst/>
          </a:prstGeom>
        </p:spPr>
      </p:pic>
    </p:spTree>
    <p:extLst>
      <p:ext uri="{BB962C8B-B14F-4D97-AF65-F5344CB8AC3E}">
        <p14:creationId xmlns:p14="http://schemas.microsoft.com/office/powerpoint/2010/main" val="2109971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67FD4B-24FC-69FA-2677-E86CC24B03A8}"/>
              </a:ext>
            </a:extLst>
          </p:cNvPr>
          <p:cNvSpPr/>
          <p:nvPr/>
        </p:nvSpPr>
        <p:spPr>
          <a:xfrm>
            <a:off x="3690153" y="3808568"/>
            <a:ext cx="5637319" cy="20818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 name="标题 1">
            <a:extLst>
              <a:ext uri="{FF2B5EF4-FFF2-40B4-BE49-F238E27FC236}">
                <a16:creationId xmlns:a16="http://schemas.microsoft.com/office/drawing/2014/main" id="{E8508EA3-3B28-A8DC-57C1-898BF841CC41}"/>
              </a:ext>
            </a:extLst>
          </p:cNvPr>
          <p:cNvSpPr>
            <a:spLocks noGrp="1"/>
          </p:cNvSpPr>
          <p:nvPr/>
        </p:nvSpPr>
        <p:spPr>
          <a:xfrm>
            <a:off x="671745" y="967593"/>
            <a:ext cx="4065973" cy="89956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zh-CN" altLang="en-US" dirty="0"/>
              <a:t>人群计数算法</a:t>
            </a:r>
          </a:p>
        </p:txBody>
      </p:sp>
      <p:sp>
        <p:nvSpPr>
          <p:cNvPr id="4" name="文本框 4">
            <a:extLst>
              <a:ext uri="{FF2B5EF4-FFF2-40B4-BE49-F238E27FC236}">
                <a16:creationId xmlns:a16="http://schemas.microsoft.com/office/drawing/2014/main" id="{2BA7AD50-EE02-DD22-193B-F96FB1757700}"/>
              </a:ext>
            </a:extLst>
          </p:cNvPr>
          <p:cNvSpPr txBox="1"/>
          <p:nvPr/>
        </p:nvSpPr>
        <p:spPr>
          <a:xfrm>
            <a:off x="1808085" y="2144030"/>
            <a:ext cx="364872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基于回归的人群计数算法</a:t>
            </a:r>
          </a:p>
        </p:txBody>
      </p:sp>
      <p:sp>
        <p:nvSpPr>
          <p:cNvPr id="5" name="矩形 4">
            <a:extLst>
              <a:ext uri="{FF2B5EF4-FFF2-40B4-BE49-F238E27FC236}">
                <a16:creationId xmlns:a16="http://schemas.microsoft.com/office/drawing/2014/main" id="{E5592FFA-6943-D304-7532-89DC235C71C2}"/>
              </a:ext>
            </a:extLst>
          </p:cNvPr>
          <p:cNvSpPr/>
          <p:nvPr/>
        </p:nvSpPr>
        <p:spPr>
          <a:xfrm>
            <a:off x="4086690" y="4329596"/>
            <a:ext cx="2142480" cy="10397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a:t>CNN</a:t>
            </a:r>
            <a:r>
              <a:rPr lang="zh-CN" altLang="en-US" sz="2400" dirty="0"/>
              <a:t>提取特征</a:t>
            </a:r>
            <a:r>
              <a:rPr lang="en-US" altLang="zh-CN" sz="2400" dirty="0"/>
              <a:t>-</a:t>
            </a:r>
            <a:r>
              <a:rPr lang="zh-CN" altLang="en-US" sz="2400" dirty="0"/>
              <a:t>前景特征，边缘特征</a:t>
            </a:r>
          </a:p>
        </p:txBody>
      </p:sp>
      <p:sp>
        <p:nvSpPr>
          <p:cNvPr id="6" name="矩形 5">
            <a:extLst>
              <a:ext uri="{FF2B5EF4-FFF2-40B4-BE49-F238E27FC236}">
                <a16:creationId xmlns:a16="http://schemas.microsoft.com/office/drawing/2014/main" id="{3E235514-C826-D50A-30FB-6DA0C66AD062}"/>
              </a:ext>
            </a:extLst>
          </p:cNvPr>
          <p:cNvSpPr/>
          <p:nvPr/>
        </p:nvSpPr>
        <p:spPr>
          <a:xfrm>
            <a:off x="7087339" y="4329596"/>
            <a:ext cx="2142480" cy="10397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400" dirty="0"/>
              <a:t>回归模型</a:t>
            </a:r>
            <a:r>
              <a:rPr lang="en-US" altLang="zh-CN" sz="2400" dirty="0"/>
              <a:t>-</a:t>
            </a:r>
            <a:r>
              <a:rPr lang="zh-CN" altLang="en-US" sz="2400" dirty="0"/>
              <a:t>线性回归，分段线性回归</a:t>
            </a:r>
          </a:p>
        </p:txBody>
      </p:sp>
      <p:sp>
        <p:nvSpPr>
          <p:cNvPr id="7" name="箭头: 右 6">
            <a:extLst>
              <a:ext uri="{FF2B5EF4-FFF2-40B4-BE49-F238E27FC236}">
                <a16:creationId xmlns:a16="http://schemas.microsoft.com/office/drawing/2014/main" id="{A1261E1A-F9F6-D1AC-DD87-E427FF4FD871}"/>
              </a:ext>
            </a:extLst>
          </p:cNvPr>
          <p:cNvSpPr/>
          <p:nvPr/>
        </p:nvSpPr>
        <p:spPr>
          <a:xfrm>
            <a:off x="6338660" y="4680784"/>
            <a:ext cx="639192" cy="301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8" name="图片 7">
            <a:extLst>
              <a:ext uri="{FF2B5EF4-FFF2-40B4-BE49-F238E27FC236}">
                <a16:creationId xmlns:a16="http://schemas.microsoft.com/office/drawing/2014/main" id="{29911089-7ED8-9B2B-9124-D2C76D462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45" y="4128164"/>
            <a:ext cx="1870230" cy="1402672"/>
          </a:xfrm>
          <a:prstGeom prst="rect">
            <a:avLst/>
          </a:prstGeom>
        </p:spPr>
      </p:pic>
      <p:sp>
        <p:nvSpPr>
          <p:cNvPr id="9" name="箭头: 右 8">
            <a:extLst>
              <a:ext uri="{FF2B5EF4-FFF2-40B4-BE49-F238E27FC236}">
                <a16:creationId xmlns:a16="http://schemas.microsoft.com/office/drawing/2014/main" id="{F9ACAEA1-FD0A-4182-A65E-4536145069F0}"/>
              </a:ext>
            </a:extLst>
          </p:cNvPr>
          <p:cNvSpPr/>
          <p:nvPr/>
        </p:nvSpPr>
        <p:spPr>
          <a:xfrm>
            <a:off x="2722490" y="4612022"/>
            <a:ext cx="644003" cy="3706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文本框 13">
            <a:extLst>
              <a:ext uri="{FF2B5EF4-FFF2-40B4-BE49-F238E27FC236}">
                <a16:creationId xmlns:a16="http://schemas.microsoft.com/office/drawing/2014/main" id="{67EC1849-C2B8-57A1-CCAC-168FF3B42F9A}"/>
              </a:ext>
            </a:extLst>
          </p:cNvPr>
          <p:cNvSpPr txBox="1"/>
          <p:nvPr/>
        </p:nvSpPr>
        <p:spPr>
          <a:xfrm>
            <a:off x="10295135" y="4538662"/>
            <a:ext cx="1225119"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人群数</a:t>
            </a:r>
          </a:p>
        </p:txBody>
      </p:sp>
      <p:sp>
        <p:nvSpPr>
          <p:cNvPr id="11" name="箭头: 右 10">
            <a:extLst>
              <a:ext uri="{FF2B5EF4-FFF2-40B4-BE49-F238E27FC236}">
                <a16:creationId xmlns:a16="http://schemas.microsoft.com/office/drawing/2014/main" id="{1022BF39-4D1F-5E43-7A50-22B4583DDC08}"/>
              </a:ext>
            </a:extLst>
          </p:cNvPr>
          <p:cNvSpPr/>
          <p:nvPr/>
        </p:nvSpPr>
        <p:spPr>
          <a:xfrm>
            <a:off x="9625245" y="4612022"/>
            <a:ext cx="621433" cy="3196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862385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9F298-DDED-7673-6777-F6BB18FED9AD}"/>
              </a:ext>
            </a:extLst>
          </p:cNvPr>
          <p:cNvSpPr>
            <a:spLocks noGrp="1"/>
          </p:cNvSpPr>
          <p:nvPr/>
        </p:nvSpPr>
        <p:spPr>
          <a:xfrm>
            <a:off x="359644" y="1156939"/>
            <a:ext cx="4065973" cy="89956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zh-CN" altLang="en-US" dirty="0"/>
              <a:t>人群计数算法</a:t>
            </a:r>
          </a:p>
        </p:txBody>
      </p:sp>
      <p:sp>
        <p:nvSpPr>
          <p:cNvPr id="3" name="文本框 5">
            <a:extLst>
              <a:ext uri="{FF2B5EF4-FFF2-40B4-BE49-F238E27FC236}">
                <a16:creationId xmlns:a16="http://schemas.microsoft.com/office/drawing/2014/main" id="{236EACD6-2FBF-E1AD-AC27-C9CB861AC248}"/>
              </a:ext>
            </a:extLst>
          </p:cNvPr>
          <p:cNvSpPr txBox="1"/>
          <p:nvPr/>
        </p:nvSpPr>
        <p:spPr>
          <a:xfrm>
            <a:off x="1495984" y="2333376"/>
            <a:ext cx="391505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基于密度图的人群计数算法</a:t>
            </a:r>
          </a:p>
        </p:txBody>
      </p:sp>
      <p:sp>
        <p:nvSpPr>
          <p:cNvPr id="4" name="矩形 3">
            <a:extLst>
              <a:ext uri="{FF2B5EF4-FFF2-40B4-BE49-F238E27FC236}">
                <a16:creationId xmlns:a16="http://schemas.microsoft.com/office/drawing/2014/main" id="{07247B46-10CD-104F-9A18-D547C2E6C593}"/>
              </a:ext>
            </a:extLst>
          </p:cNvPr>
          <p:cNvSpPr/>
          <p:nvPr/>
        </p:nvSpPr>
        <p:spPr>
          <a:xfrm>
            <a:off x="3664173" y="3969875"/>
            <a:ext cx="3936132" cy="17164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5" name="矩形 4">
            <a:extLst>
              <a:ext uri="{FF2B5EF4-FFF2-40B4-BE49-F238E27FC236}">
                <a16:creationId xmlns:a16="http://schemas.microsoft.com/office/drawing/2014/main" id="{DD1C6B2D-04EC-5955-F0A8-9BC409391C5C}"/>
              </a:ext>
            </a:extLst>
          </p:cNvPr>
          <p:cNvSpPr/>
          <p:nvPr/>
        </p:nvSpPr>
        <p:spPr>
          <a:xfrm>
            <a:off x="3864841" y="4393058"/>
            <a:ext cx="3534796" cy="89956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a:t>CNN</a:t>
            </a:r>
            <a:r>
              <a:rPr lang="zh-CN" altLang="en-US" sz="2400" dirty="0"/>
              <a:t>：</a:t>
            </a:r>
            <a:r>
              <a:rPr lang="en-US" altLang="zh-CN" sz="2400" dirty="0"/>
              <a:t>Encoder-Decoder</a:t>
            </a:r>
            <a:endParaRPr lang="zh-CN" altLang="en-US" sz="2400" dirty="0"/>
          </a:p>
        </p:txBody>
      </p:sp>
      <p:pic>
        <p:nvPicPr>
          <p:cNvPr id="6" name="图片 5">
            <a:extLst>
              <a:ext uri="{FF2B5EF4-FFF2-40B4-BE49-F238E27FC236}">
                <a16:creationId xmlns:a16="http://schemas.microsoft.com/office/drawing/2014/main" id="{651D15DD-D4F3-1C8E-A681-DA3EAF1D5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96" y="4372047"/>
            <a:ext cx="1979128" cy="1314265"/>
          </a:xfrm>
          <a:prstGeom prst="rect">
            <a:avLst/>
          </a:prstGeom>
        </p:spPr>
      </p:pic>
      <p:sp>
        <p:nvSpPr>
          <p:cNvPr id="7" name="箭头: 右 6">
            <a:extLst>
              <a:ext uri="{FF2B5EF4-FFF2-40B4-BE49-F238E27FC236}">
                <a16:creationId xmlns:a16="http://schemas.microsoft.com/office/drawing/2014/main" id="{7A32A394-92F6-24C8-C810-52E802C440AC}"/>
              </a:ext>
            </a:extLst>
          </p:cNvPr>
          <p:cNvSpPr/>
          <p:nvPr/>
        </p:nvSpPr>
        <p:spPr>
          <a:xfrm>
            <a:off x="2381818" y="4749559"/>
            <a:ext cx="967666" cy="3994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8" name="图片 7">
            <a:extLst>
              <a:ext uri="{FF2B5EF4-FFF2-40B4-BE49-F238E27FC236}">
                <a16:creationId xmlns:a16="http://schemas.microsoft.com/office/drawing/2014/main" id="{F9773BB6-CE36-72E2-E7BD-F48119058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8328" y="4126850"/>
            <a:ext cx="2370575" cy="1574210"/>
          </a:xfrm>
          <a:prstGeom prst="rect">
            <a:avLst/>
          </a:prstGeom>
        </p:spPr>
      </p:pic>
      <p:sp>
        <p:nvSpPr>
          <p:cNvPr id="9" name="箭头: 右 8">
            <a:extLst>
              <a:ext uri="{FF2B5EF4-FFF2-40B4-BE49-F238E27FC236}">
                <a16:creationId xmlns:a16="http://schemas.microsoft.com/office/drawing/2014/main" id="{D5076F52-6BF3-F5B0-EEB8-D15D81BF2C63}"/>
              </a:ext>
            </a:extLst>
          </p:cNvPr>
          <p:cNvSpPr/>
          <p:nvPr/>
        </p:nvSpPr>
        <p:spPr>
          <a:xfrm>
            <a:off x="8470512" y="4714207"/>
            <a:ext cx="967666" cy="3994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617181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E032A-6897-C71A-718D-4E8EACC34C8B}"/>
              </a:ext>
            </a:extLst>
          </p:cNvPr>
          <p:cNvSpPr>
            <a:spLocks noGrp="1"/>
          </p:cNvSpPr>
          <p:nvPr/>
        </p:nvSpPr>
        <p:spPr>
          <a:xfrm>
            <a:off x="1354211" y="1016979"/>
            <a:ext cx="5326601" cy="89956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zh-CN" altLang="en-US" dirty="0"/>
              <a:t>人群计数算法的缺点</a:t>
            </a:r>
          </a:p>
        </p:txBody>
      </p:sp>
      <p:sp>
        <p:nvSpPr>
          <p:cNvPr id="3" name="文本框 4">
            <a:extLst>
              <a:ext uri="{FF2B5EF4-FFF2-40B4-BE49-F238E27FC236}">
                <a16:creationId xmlns:a16="http://schemas.microsoft.com/office/drawing/2014/main" id="{7C40DEEB-30CC-C3C6-5CDD-F3E96B4EBD9C}"/>
              </a:ext>
            </a:extLst>
          </p:cNvPr>
          <p:cNvSpPr txBox="1"/>
          <p:nvPr/>
        </p:nvSpPr>
        <p:spPr>
          <a:xfrm>
            <a:off x="2546777" y="2175660"/>
            <a:ext cx="5255581" cy="41932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CN" altLang="en-US" sz="2000" dirty="0"/>
              <a:t>基于检测的方法</a:t>
            </a:r>
            <a:endParaRPr lang="en-US" altLang="zh-CN" sz="2000" dirty="0"/>
          </a:p>
          <a:p>
            <a:pPr marL="742950" lvl="1" indent="-285750">
              <a:lnSpc>
                <a:spcPct val="150000"/>
              </a:lnSpc>
              <a:buFont typeface="Arial" panose="020B0604020202020204" pitchFamily="34" charset="0"/>
              <a:buChar char="•"/>
            </a:pPr>
            <a:r>
              <a:rPr lang="zh-CN" altLang="en-US" sz="2000" dirty="0"/>
              <a:t>对于图像中人比较小的时候难以检测</a:t>
            </a:r>
            <a:endParaRPr lang="en-US" altLang="zh-CN" sz="2000" dirty="0"/>
          </a:p>
          <a:p>
            <a:pPr marL="742950" lvl="1" indent="-285750">
              <a:lnSpc>
                <a:spcPct val="150000"/>
              </a:lnSpc>
              <a:buFont typeface="Arial" panose="020B0604020202020204" pitchFamily="34" charset="0"/>
              <a:buChar char="•"/>
            </a:pPr>
            <a:r>
              <a:rPr lang="zh-CN" altLang="en-US" sz="2000" dirty="0"/>
              <a:t>对于图像中存在人员遮挡难以检测</a:t>
            </a:r>
            <a:endParaRPr lang="en-US" altLang="zh-CN" sz="2000" dirty="0"/>
          </a:p>
          <a:p>
            <a:pPr marL="285750" indent="-285750">
              <a:lnSpc>
                <a:spcPct val="150000"/>
              </a:lnSpc>
              <a:buFont typeface="Arial" panose="020B0604020202020204" pitchFamily="34" charset="0"/>
              <a:buChar char="•"/>
            </a:pPr>
            <a:r>
              <a:rPr lang="zh-CN" altLang="en-US" sz="2000" dirty="0"/>
              <a:t>基于回归的方法</a:t>
            </a:r>
            <a:endParaRPr lang="en-US" altLang="zh-CN" sz="2000" dirty="0"/>
          </a:p>
          <a:p>
            <a:pPr marL="742950" lvl="1" indent="-285750">
              <a:lnSpc>
                <a:spcPct val="150000"/>
              </a:lnSpc>
              <a:buFont typeface="Arial" panose="020B0604020202020204" pitchFamily="34" charset="0"/>
              <a:buChar char="•"/>
            </a:pPr>
            <a:r>
              <a:rPr lang="zh-CN" altLang="en-US" sz="2000" dirty="0"/>
              <a:t>缺少位置信息</a:t>
            </a:r>
            <a:endParaRPr lang="en-US" altLang="zh-CN" sz="2000" dirty="0"/>
          </a:p>
          <a:p>
            <a:pPr marL="742950" lvl="1" indent="-285750">
              <a:lnSpc>
                <a:spcPct val="150000"/>
              </a:lnSpc>
              <a:buFont typeface="Arial" panose="020B0604020202020204" pitchFamily="34" charset="0"/>
              <a:buChar char="•"/>
            </a:pPr>
            <a:r>
              <a:rPr lang="zh-CN" altLang="en-US" sz="2000" dirty="0"/>
              <a:t>缺乏可解释性</a:t>
            </a:r>
            <a:endParaRPr lang="en-US" altLang="zh-CN" sz="2000" dirty="0"/>
          </a:p>
          <a:p>
            <a:pPr marL="285750" indent="-285750">
              <a:lnSpc>
                <a:spcPct val="150000"/>
              </a:lnSpc>
              <a:buFont typeface="Arial" panose="020B0604020202020204" pitchFamily="34" charset="0"/>
              <a:buChar char="•"/>
            </a:pPr>
            <a:r>
              <a:rPr lang="zh-CN" altLang="en-US" sz="2000" dirty="0"/>
              <a:t>基于密度图的方法</a:t>
            </a:r>
            <a:endParaRPr lang="en-US" altLang="zh-CN" sz="2000" dirty="0"/>
          </a:p>
          <a:p>
            <a:pPr marL="742950" lvl="1" indent="-285750">
              <a:lnSpc>
                <a:spcPct val="150000"/>
              </a:lnSpc>
              <a:buFont typeface="Arial" panose="020B0604020202020204" pitchFamily="34" charset="0"/>
              <a:buChar char="•"/>
            </a:pPr>
            <a:r>
              <a:rPr lang="zh-CN" altLang="en-US" sz="2000" dirty="0"/>
              <a:t>图像中人尺度变化较大的难以检测</a:t>
            </a:r>
            <a:endParaRPr lang="en-US" altLang="zh-CN" sz="2000" dirty="0"/>
          </a:p>
          <a:p>
            <a:pPr marL="742950" lvl="1" indent="-285750">
              <a:lnSpc>
                <a:spcPct val="150000"/>
              </a:lnSpc>
              <a:buFont typeface="Arial" panose="020B0604020202020204" pitchFamily="34" charset="0"/>
              <a:buChar char="•"/>
            </a:pPr>
            <a:r>
              <a:rPr lang="zh-CN" altLang="en-US" sz="2000" dirty="0"/>
              <a:t>图像扭曲难以检测</a:t>
            </a:r>
          </a:p>
        </p:txBody>
      </p:sp>
    </p:spTree>
    <p:extLst>
      <p:ext uri="{BB962C8B-B14F-4D97-AF65-F5344CB8AC3E}">
        <p14:creationId xmlns:p14="http://schemas.microsoft.com/office/powerpoint/2010/main" val="3055375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56D44-9F7C-B36B-0DE4-9D3C64EBE22D}"/>
              </a:ext>
            </a:extLst>
          </p:cNvPr>
          <p:cNvSpPr>
            <a:spLocks noGrp="1"/>
          </p:cNvSpPr>
          <p:nvPr/>
        </p:nvSpPr>
        <p:spPr>
          <a:xfrm>
            <a:off x="484189" y="407794"/>
            <a:ext cx="6472446" cy="124579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zh-CN" altLang="en-US" dirty="0"/>
              <a:t>基于密度图的人群计数算法</a:t>
            </a:r>
          </a:p>
        </p:txBody>
      </p:sp>
      <p:grpSp>
        <p:nvGrpSpPr>
          <p:cNvPr id="3" name="组合 2">
            <a:extLst>
              <a:ext uri="{FF2B5EF4-FFF2-40B4-BE49-F238E27FC236}">
                <a16:creationId xmlns:a16="http://schemas.microsoft.com/office/drawing/2014/main" id="{C9C37CD2-88DD-0DB9-2CC9-6E5DD1F21261}"/>
              </a:ext>
            </a:extLst>
          </p:cNvPr>
          <p:cNvGrpSpPr/>
          <p:nvPr/>
        </p:nvGrpSpPr>
        <p:grpSpPr>
          <a:xfrm>
            <a:off x="4306185" y="2252002"/>
            <a:ext cx="2607999" cy="1143827"/>
            <a:chOff x="3650758" y="3491932"/>
            <a:chExt cx="3936132" cy="1716437"/>
          </a:xfrm>
        </p:grpSpPr>
        <p:sp>
          <p:nvSpPr>
            <p:cNvPr id="13" name="矩形 12">
              <a:extLst>
                <a:ext uri="{FF2B5EF4-FFF2-40B4-BE49-F238E27FC236}">
                  <a16:creationId xmlns:a16="http://schemas.microsoft.com/office/drawing/2014/main" id="{9F8F1B5D-4475-091E-4381-2BBDB0837177}"/>
                </a:ext>
              </a:extLst>
            </p:cNvPr>
            <p:cNvSpPr/>
            <p:nvPr/>
          </p:nvSpPr>
          <p:spPr>
            <a:xfrm>
              <a:off x="3650758" y="3491932"/>
              <a:ext cx="3936132" cy="17164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4" name="矩形 13">
              <a:extLst>
                <a:ext uri="{FF2B5EF4-FFF2-40B4-BE49-F238E27FC236}">
                  <a16:creationId xmlns:a16="http://schemas.microsoft.com/office/drawing/2014/main" id="{0F683531-F410-6630-3272-34EC81308AC0}"/>
                </a:ext>
              </a:extLst>
            </p:cNvPr>
            <p:cNvSpPr/>
            <p:nvPr/>
          </p:nvSpPr>
          <p:spPr>
            <a:xfrm>
              <a:off x="3851425" y="3832606"/>
              <a:ext cx="3534796" cy="10350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a:t>CNN</a:t>
              </a:r>
              <a:r>
                <a:rPr lang="zh-CN" altLang="en-US" sz="2400" dirty="0"/>
                <a:t>：</a:t>
              </a:r>
              <a:r>
                <a:rPr lang="en-US" altLang="zh-CN" sz="2400" dirty="0"/>
                <a:t>Encoder-Decoder</a:t>
              </a:r>
              <a:endParaRPr lang="zh-CN" altLang="en-US" sz="2400" dirty="0"/>
            </a:p>
          </p:txBody>
        </p:sp>
      </p:grpSp>
      <p:pic>
        <p:nvPicPr>
          <p:cNvPr id="4" name="图片 3">
            <a:extLst>
              <a:ext uri="{FF2B5EF4-FFF2-40B4-BE49-F238E27FC236}">
                <a16:creationId xmlns:a16="http://schemas.microsoft.com/office/drawing/2014/main" id="{01603E75-0C51-57F3-1526-DE93BE062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511" y="2144496"/>
            <a:ext cx="1979128" cy="1314265"/>
          </a:xfrm>
          <a:prstGeom prst="rect">
            <a:avLst/>
          </a:prstGeom>
        </p:spPr>
      </p:pic>
      <p:sp>
        <p:nvSpPr>
          <p:cNvPr id="5" name="箭头: 右 4">
            <a:extLst>
              <a:ext uri="{FF2B5EF4-FFF2-40B4-BE49-F238E27FC236}">
                <a16:creationId xmlns:a16="http://schemas.microsoft.com/office/drawing/2014/main" id="{F228C0BC-ADA3-F438-9AB2-919F13CD6BE0}"/>
              </a:ext>
            </a:extLst>
          </p:cNvPr>
          <p:cNvSpPr/>
          <p:nvPr/>
        </p:nvSpPr>
        <p:spPr>
          <a:xfrm>
            <a:off x="3236579" y="2601880"/>
            <a:ext cx="967666" cy="3994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6" name="图片 5">
            <a:extLst>
              <a:ext uri="{FF2B5EF4-FFF2-40B4-BE49-F238E27FC236}">
                <a16:creationId xmlns:a16="http://schemas.microsoft.com/office/drawing/2014/main" id="{83CD6E45-76DA-4E6D-77BA-D232E576F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958" y="1973367"/>
            <a:ext cx="2370575" cy="1574210"/>
          </a:xfrm>
          <a:prstGeom prst="rect">
            <a:avLst/>
          </a:prstGeom>
        </p:spPr>
      </p:pic>
      <p:sp>
        <p:nvSpPr>
          <p:cNvPr id="7" name="箭头: 右 6">
            <a:extLst>
              <a:ext uri="{FF2B5EF4-FFF2-40B4-BE49-F238E27FC236}">
                <a16:creationId xmlns:a16="http://schemas.microsoft.com/office/drawing/2014/main" id="{D86D275E-F2E3-6E29-5DA4-6E5B34CB1745}"/>
              </a:ext>
            </a:extLst>
          </p:cNvPr>
          <p:cNvSpPr/>
          <p:nvPr/>
        </p:nvSpPr>
        <p:spPr>
          <a:xfrm>
            <a:off x="7047142" y="2560724"/>
            <a:ext cx="967666" cy="3994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8" name="图片 7">
            <a:extLst>
              <a:ext uri="{FF2B5EF4-FFF2-40B4-BE49-F238E27FC236}">
                <a16:creationId xmlns:a16="http://schemas.microsoft.com/office/drawing/2014/main" id="{62379E8B-B87E-BBBC-7EAD-5BD5065F4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958" y="4350966"/>
            <a:ext cx="2370575" cy="1574210"/>
          </a:xfrm>
          <a:prstGeom prst="rect">
            <a:avLst/>
          </a:prstGeom>
        </p:spPr>
      </p:pic>
      <p:sp>
        <p:nvSpPr>
          <p:cNvPr id="9" name="文本框 12">
            <a:extLst>
              <a:ext uri="{FF2B5EF4-FFF2-40B4-BE49-F238E27FC236}">
                <a16:creationId xmlns:a16="http://schemas.microsoft.com/office/drawing/2014/main" id="{3E4E8F83-EDE9-700A-94D4-F0854242943C}"/>
              </a:ext>
            </a:extLst>
          </p:cNvPr>
          <p:cNvSpPr txBox="1"/>
          <p:nvPr/>
        </p:nvSpPr>
        <p:spPr>
          <a:xfrm>
            <a:off x="8573995" y="3672047"/>
            <a:ext cx="147369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Density map</a:t>
            </a:r>
            <a:endParaRPr lang="zh-CN" altLang="en-US" sz="2000" dirty="0"/>
          </a:p>
        </p:txBody>
      </p:sp>
      <p:sp>
        <p:nvSpPr>
          <p:cNvPr id="10" name="文本框 13">
            <a:extLst>
              <a:ext uri="{FF2B5EF4-FFF2-40B4-BE49-F238E27FC236}">
                <a16:creationId xmlns:a16="http://schemas.microsoft.com/office/drawing/2014/main" id="{9F148E4D-15D5-D4C9-0107-3CF5480AE50E}"/>
              </a:ext>
            </a:extLst>
          </p:cNvPr>
          <p:cNvSpPr txBox="1"/>
          <p:nvPr/>
        </p:nvSpPr>
        <p:spPr>
          <a:xfrm>
            <a:off x="8573994" y="6050097"/>
            <a:ext cx="177553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Gt density map</a:t>
            </a:r>
            <a:endParaRPr lang="zh-CN" altLang="en-US" sz="2000" dirty="0"/>
          </a:p>
        </p:txBody>
      </p:sp>
      <p:sp>
        <p:nvSpPr>
          <p:cNvPr id="11" name="右大括号 10">
            <a:extLst>
              <a:ext uri="{FF2B5EF4-FFF2-40B4-BE49-F238E27FC236}">
                <a16:creationId xmlns:a16="http://schemas.microsoft.com/office/drawing/2014/main" id="{3AB36918-4043-C52A-B497-9CD9E940FD3F}"/>
              </a:ext>
            </a:extLst>
          </p:cNvPr>
          <p:cNvSpPr/>
          <p:nvPr/>
        </p:nvSpPr>
        <p:spPr>
          <a:xfrm>
            <a:off x="10704635" y="2701151"/>
            <a:ext cx="275207" cy="24591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2" name="文本框 15">
            <a:extLst>
              <a:ext uri="{FF2B5EF4-FFF2-40B4-BE49-F238E27FC236}">
                <a16:creationId xmlns:a16="http://schemas.microsoft.com/office/drawing/2014/main" id="{841187E7-7474-6D9B-0587-0A933FE3E29E}"/>
              </a:ext>
            </a:extLst>
          </p:cNvPr>
          <p:cNvSpPr txBox="1"/>
          <p:nvPr/>
        </p:nvSpPr>
        <p:spPr>
          <a:xfrm>
            <a:off x="11024230" y="3672047"/>
            <a:ext cx="787556"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t>Loss</a:t>
            </a:r>
          </a:p>
          <a:p>
            <a:endParaRPr lang="zh-CN" altLang="en-US" dirty="0"/>
          </a:p>
        </p:txBody>
      </p:sp>
    </p:spTree>
    <p:extLst>
      <p:ext uri="{BB962C8B-B14F-4D97-AF65-F5344CB8AC3E}">
        <p14:creationId xmlns:p14="http://schemas.microsoft.com/office/powerpoint/2010/main" val="2127864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4">
            <a:extLst>
              <a:ext uri="{FF2B5EF4-FFF2-40B4-BE49-F238E27FC236}">
                <a16:creationId xmlns:a16="http://schemas.microsoft.com/office/drawing/2014/main" id="{86851F6B-9792-26D0-8905-9270AE05C2E0}"/>
              </a:ext>
            </a:extLst>
          </p:cNvPr>
          <p:cNvSpPr txBox="1"/>
          <p:nvPr/>
        </p:nvSpPr>
        <p:spPr>
          <a:xfrm>
            <a:off x="773875" y="1453886"/>
            <a:ext cx="4026195" cy="64633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dirty="0"/>
              <a:t>人群计数模型架构</a:t>
            </a:r>
          </a:p>
        </p:txBody>
      </p:sp>
      <p:pic>
        <p:nvPicPr>
          <p:cNvPr id="16" name="Picture 2">
            <a:extLst>
              <a:ext uri="{FF2B5EF4-FFF2-40B4-BE49-F238E27FC236}">
                <a16:creationId xmlns:a16="http://schemas.microsoft.com/office/drawing/2014/main" id="{E6BAE890-706F-782F-1F59-3D89BA7E6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99" y="3351998"/>
            <a:ext cx="5886275" cy="182093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D3FC8648-EA51-F6D2-ECEB-D8832E76A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321" y="3182207"/>
            <a:ext cx="5483071" cy="2068523"/>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
            <a:extLst>
              <a:ext uri="{FF2B5EF4-FFF2-40B4-BE49-F238E27FC236}">
                <a16:creationId xmlns:a16="http://schemas.microsoft.com/office/drawing/2014/main" id="{2F237E4D-A810-CBA5-E178-0D02B096AAD3}"/>
              </a:ext>
            </a:extLst>
          </p:cNvPr>
          <p:cNvSpPr txBox="1"/>
          <p:nvPr/>
        </p:nvSpPr>
        <p:spPr>
          <a:xfrm>
            <a:off x="1595031" y="5927077"/>
            <a:ext cx="279990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a:t>
            </a:r>
            <a:r>
              <a:rPr lang="en-US" altLang="zh-CN" dirty="0"/>
              <a:t>a</a:t>
            </a:r>
            <a:r>
              <a:rPr lang="zh-CN" altLang="en-US" dirty="0"/>
              <a:t>）全卷积架构</a:t>
            </a:r>
          </a:p>
        </p:txBody>
      </p:sp>
      <p:sp>
        <p:nvSpPr>
          <p:cNvPr id="22" name="文本框 3">
            <a:extLst>
              <a:ext uri="{FF2B5EF4-FFF2-40B4-BE49-F238E27FC236}">
                <a16:creationId xmlns:a16="http://schemas.microsoft.com/office/drawing/2014/main" id="{99F91BF0-CFA5-E401-07F0-EB316C4C482E}"/>
              </a:ext>
            </a:extLst>
          </p:cNvPr>
          <p:cNvSpPr txBox="1"/>
          <p:nvPr/>
        </p:nvSpPr>
        <p:spPr>
          <a:xfrm>
            <a:off x="7533917" y="5927077"/>
            <a:ext cx="328900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a:t>
            </a:r>
            <a:r>
              <a:rPr lang="en-US" altLang="zh-CN" dirty="0"/>
              <a:t>c</a:t>
            </a:r>
            <a:r>
              <a:rPr lang="zh-CN" altLang="en-US" dirty="0"/>
              <a:t>）</a:t>
            </a:r>
            <a:r>
              <a:rPr lang="en-US" altLang="zh-CN" dirty="0"/>
              <a:t>Encoder-Decoder</a:t>
            </a:r>
            <a:r>
              <a:rPr lang="zh-CN" altLang="en-US" dirty="0"/>
              <a:t>架构</a:t>
            </a:r>
          </a:p>
        </p:txBody>
      </p:sp>
    </p:spTree>
    <p:extLst>
      <p:ext uri="{BB962C8B-B14F-4D97-AF65-F5344CB8AC3E}">
        <p14:creationId xmlns:p14="http://schemas.microsoft.com/office/powerpoint/2010/main" val="3590167313"/>
      </p:ext>
    </p:extLst>
  </p:cSld>
  <p:clrMapOvr>
    <a:masterClrMapping/>
  </p:clrMapOvr>
</p:sld>
</file>

<file path=ppt/theme/theme1.xml><?xml version="1.0" encoding="utf-8"?>
<a:theme xmlns:a="http://schemas.openxmlformats.org/drawingml/2006/main" name="HDOfficeLightV0">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图像分类1.pptx" id="{C66340EA-7EB5-42C5-8506-A566F0B48AD4}" vid="{C617A826-497F-440A-88C1-05C419F06A73}"/>
    </a:ext>
  </a:extLst>
</a:theme>
</file>

<file path=docProps/app.xml><?xml version="1.0" encoding="utf-8"?>
<Properties xmlns="http://schemas.openxmlformats.org/officeDocument/2006/extended-properties" xmlns:vt="http://schemas.openxmlformats.org/officeDocument/2006/docPropsVTypes">
  <Template>KeepTryingGo</Template>
  <TotalTime>786</TotalTime>
  <Words>551</Words>
  <Application>Microsoft Office PowerPoint</Application>
  <PresentationFormat>宽屏</PresentationFormat>
  <Paragraphs>121</Paragraphs>
  <Slides>26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宋体</vt:lpstr>
      <vt:lpstr>Arial</vt:lpstr>
      <vt:lpstr>Calibri</vt:lpstr>
      <vt:lpstr>Constantia</vt:lpstr>
      <vt:lpstr>Franklin Gothic Book</vt:lpstr>
      <vt:lpstr>Times New Roman</vt:lpstr>
      <vt:lpstr>Wingdings</vt:lpstr>
      <vt:lpstr>Wingdings 2</vt:lpstr>
      <vt:lpstr>HDOfficeLightV0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196637235@qq.com</dc:creator>
  <cp:lastModifiedBy>TryingGo Keep</cp:lastModifiedBy>
  <cp:revision>19</cp:revision>
  <dcterms:created xsi:type="dcterms:W3CDTF">2024-08-19T13:15:28Z</dcterms:created>
  <dcterms:modified xsi:type="dcterms:W3CDTF">2024-08-20T02:49:15Z</dcterms:modified>
</cp:coreProperties>
</file>